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notesMasterIdLst>
    <p:notesMasterId r:id="rId22"/>
  </p:notesMasterIdLst>
  <p:sldIdLst>
    <p:sldId id="256" r:id="rId2"/>
    <p:sldId id="360" r:id="rId3"/>
    <p:sldId id="361" r:id="rId4"/>
    <p:sldId id="362" r:id="rId5"/>
    <p:sldId id="363" r:id="rId6"/>
    <p:sldId id="365" r:id="rId7"/>
    <p:sldId id="364" r:id="rId8"/>
    <p:sldId id="378" r:id="rId9"/>
    <p:sldId id="368" r:id="rId10"/>
    <p:sldId id="366" r:id="rId11"/>
    <p:sldId id="367" r:id="rId12"/>
    <p:sldId id="369" r:id="rId13"/>
    <p:sldId id="370" r:id="rId14"/>
    <p:sldId id="371" r:id="rId15"/>
    <p:sldId id="373" r:id="rId16"/>
    <p:sldId id="377" r:id="rId17"/>
    <p:sldId id="374" r:id="rId18"/>
    <p:sldId id="375" r:id="rId19"/>
    <p:sldId id="376" r:id="rId20"/>
    <p:sldId id="327" r:id="rId21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298E"/>
    <a:srgbClr val="CCCC00"/>
    <a:srgbClr val="83232C"/>
    <a:srgbClr val="00336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43" autoAdjust="0"/>
  </p:normalViewPr>
  <p:slideViewPr>
    <p:cSldViewPr snapToGrid="0">
      <p:cViewPr>
        <p:scale>
          <a:sx n="120" d="100"/>
          <a:sy n="120" d="100"/>
        </p:scale>
        <p:origin x="198" y="-4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2716C-237F-4FEF-951C-D0621A6A0B7F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6E057-1C41-4EB7-B9E7-A571C0DA5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291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6E057-1C41-4EB7-B9E7-A571C0DA54C7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515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2401888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pPr>
              <a:defRPr/>
            </a:pPr>
            <a:fld id="{B9C13F23-3744-4D1F-8633-04EB35B99A2F}" type="datetime1">
              <a:rPr lang="ru-RU" smtClean="0">
                <a:solidFill>
                  <a:srgbClr val="DEDEE0"/>
                </a:solidFill>
              </a:rPr>
              <a:pPr>
                <a:defRPr/>
              </a:pPr>
              <a:t>24.02.2020</a:t>
            </a:fld>
            <a:endParaRPr lang="ru-RU">
              <a:solidFill>
                <a:srgbClr val="DEDEE0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DEDEE0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582B0BA-C1CB-4E8A-B9AE-D525E023D9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E7E3AA-C338-41DC-855A-8617AC9D4255}" type="datetime1">
              <a:rPr lang="ru-RU" smtClean="0">
                <a:solidFill>
                  <a:srgbClr val="596784"/>
                </a:solidFill>
              </a:rPr>
              <a:pPr>
                <a:defRPr/>
              </a:pPr>
              <a:t>24.02.2020</a:t>
            </a:fld>
            <a:endParaRPr lang="ru-RU">
              <a:solidFill>
                <a:srgbClr val="596784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96784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D0BB96-0FCE-41B0-9607-BE77AF7F4DD7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6784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554DD4-AE36-4969-9724-C40824B24132}" type="datetime1">
              <a:rPr lang="ru-RU" smtClean="0">
                <a:solidFill>
                  <a:srgbClr val="596784"/>
                </a:solidFill>
              </a:rPr>
              <a:pPr>
                <a:defRPr/>
              </a:pPr>
              <a:t>24.02.2020</a:t>
            </a:fld>
            <a:endParaRPr lang="ru-RU">
              <a:solidFill>
                <a:srgbClr val="596784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96784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BF34E4-7FD6-44B6-9907-AA8FCAA8E1D5}" type="slidenum">
              <a:rPr lang="ru-RU" smtClean="0">
                <a:solidFill>
                  <a:srgbClr val="DEDEE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DEE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0EE87B-0C56-442E-A997-252F0042D66F}" type="datetime1">
              <a:rPr lang="ru-RU" smtClean="0">
                <a:solidFill>
                  <a:srgbClr val="596784"/>
                </a:solidFill>
              </a:rPr>
              <a:pPr>
                <a:defRPr/>
              </a:pPr>
              <a:t>24.02.2020</a:t>
            </a:fld>
            <a:endParaRPr lang="ru-RU">
              <a:solidFill>
                <a:srgbClr val="596784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96784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8AC02-1987-4436-BEB4-90620441A9DC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6784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AE8304-3316-431C-A381-7F9988028042}" type="datetime1">
              <a:rPr lang="ru-RU" smtClean="0"/>
              <a:pPr>
                <a:defRPr/>
              </a:pPr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D2A070-673A-40D9-A4A7-8785150CECEA}" type="slidenum">
              <a:rPr lang="ru-RU" smtClean="0">
                <a:solidFill>
                  <a:srgbClr val="DEDEE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DEE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75BF1D-0464-41F0-BF48-968BFBA3F23E}" type="datetime1">
              <a:rPr lang="ru-RU" smtClean="0">
                <a:solidFill>
                  <a:srgbClr val="596784"/>
                </a:solidFill>
              </a:rPr>
              <a:pPr>
                <a:defRPr/>
              </a:pPr>
              <a:t>24.02.2020</a:t>
            </a:fld>
            <a:endParaRPr lang="ru-RU">
              <a:solidFill>
                <a:srgbClr val="596784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96784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0FD6C8-C06E-44D5-B426-3B4765D492CD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6784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85C0DEAE-607C-4B33-B770-3779746E2DB4}" type="datetime1">
              <a:rPr lang="ru-RU" smtClean="0">
                <a:solidFill>
                  <a:srgbClr val="596784"/>
                </a:solidFill>
              </a:rPr>
              <a:pPr>
                <a:defRPr/>
              </a:pPr>
              <a:t>24.02.2020</a:t>
            </a:fld>
            <a:endParaRPr lang="ru-RU">
              <a:solidFill>
                <a:srgbClr val="596784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293BEB53-8661-4B5D-90D3-269F15019615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6784"/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rgbClr val="596784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pPr>
              <a:defRPr/>
            </a:pPr>
            <a:fld id="{DC55359F-03F9-42D7-BA68-F51C26824C15}" type="datetime1">
              <a:rPr lang="ru-RU" smtClean="0">
                <a:solidFill>
                  <a:srgbClr val="596784"/>
                </a:solidFill>
              </a:rPr>
              <a:pPr>
                <a:defRPr/>
              </a:pPr>
              <a:t>24.02.2020</a:t>
            </a:fld>
            <a:endParaRPr lang="ru-RU">
              <a:solidFill>
                <a:srgbClr val="596784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596784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pPr>
              <a:defRPr/>
            </a:pPr>
            <a:fld id="{49EFECD4-8436-4B4F-9BC8-FA3086FD8FC3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6784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6125E4-5513-4A04-B0F0-8C87021765D5}" type="datetime1">
              <a:rPr lang="ru-RU" smtClean="0">
                <a:solidFill>
                  <a:srgbClr val="596784"/>
                </a:solidFill>
              </a:rPr>
              <a:pPr>
                <a:defRPr/>
              </a:pPr>
              <a:t>24.02.2020</a:t>
            </a:fld>
            <a:endParaRPr lang="ru-RU">
              <a:solidFill>
                <a:srgbClr val="596784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96784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315F02-ED52-4048-8E78-F522A4857DE2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6784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0B56F6-61E5-4389-9A8E-52EB23C3C898}" type="datetime1">
              <a:rPr lang="ru-RU" smtClean="0">
                <a:solidFill>
                  <a:srgbClr val="596784"/>
                </a:solidFill>
              </a:rPr>
              <a:pPr>
                <a:defRPr/>
              </a:pPr>
              <a:t>24.02.2020</a:t>
            </a:fld>
            <a:endParaRPr lang="ru-RU">
              <a:solidFill>
                <a:srgbClr val="596784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96784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44128-237A-4216-9EC7-F4E0F63BBB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B0107C-F9A3-4C8E-B835-1E3BC0B589B5}" type="datetime1">
              <a:rPr lang="ru-RU" smtClean="0">
                <a:solidFill>
                  <a:srgbClr val="DEDEE0"/>
                </a:solidFill>
              </a:rPr>
              <a:pPr>
                <a:defRPr/>
              </a:pPr>
              <a:t>24.02.2020</a:t>
            </a:fld>
            <a:endParaRPr lang="ru-RU">
              <a:solidFill>
                <a:srgbClr val="DEDEE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EDEE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518255-5767-4A64-9D58-9C92011E9B85}" type="slidenum">
              <a:rPr lang="ru-RU" smtClean="0">
                <a:solidFill>
                  <a:srgbClr val="DEDEE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DEE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E9FFA252-65BC-4398-98EE-6E563EDEC15F}" type="datetime1">
              <a:rPr lang="ru-RU" smtClean="0">
                <a:solidFill>
                  <a:srgbClr val="596784"/>
                </a:solidFill>
              </a:rPr>
              <a:pPr>
                <a:defRPr/>
              </a:pPr>
              <a:t>24.02.2020</a:t>
            </a:fld>
            <a:endParaRPr lang="ru-RU">
              <a:solidFill>
                <a:srgbClr val="596784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596784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A1D28EF-45AD-49EF-A9B3-8BB5E3E2153C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678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2618" y="857147"/>
            <a:ext cx="10160000" cy="23876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Об организации противоэпидемических мероприятий в очагах новой коронавирусной инфекции в Кемеровской области в 2020 году</a:t>
            </a:r>
            <a:endParaRPr lang="ru-RU" sz="3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9338" y="4849091"/>
            <a:ext cx="8535645" cy="1232938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Заведующая эпидемиологическим отделом </a:t>
            </a:r>
          </a:p>
          <a:p>
            <a:pPr algn="r"/>
            <a:r>
              <a:rPr lang="ru-RU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ФБУЗ «Центр гигиены и эпидемиологии в Кемеровской области»</a:t>
            </a:r>
          </a:p>
          <a:p>
            <a:pPr algn="r"/>
            <a:r>
              <a:rPr lang="ru-RU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</a:t>
            </a:r>
            <a:r>
              <a:rPr lang="ru-RU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лавный областной специалист эпидемиолог ДОЗН КО, к.м.н. Медведева Нина Владимировна</a:t>
            </a:r>
            <a:endParaRPr lang="ru-RU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53" y="87848"/>
            <a:ext cx="1868426" cy="1868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2793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4254" y="683491"/>
            <a:ext cx="10908145" cy="78335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Еженедельная динамика заболеваемости коронавирусной </a:t>
            </a:r>
            <a:r>
              <a:rPr lang="ru-RU" sz="24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24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инфекцией в КНР (</a:t>
            </a:r>
            <a:r>
              <a:rPr lang="ru-RU" sz="2400" b="1" dirty="0" err="1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абс</a:t>
            </a:r>
            <a:r>
              <a:rPr lang="ru-RU" sz="24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показатель)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8AC02-1987-4436-BEB4-90620441A9DC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10</a:t>
            </a:fld>
            <a:endParaRPr lang="ru-RU">
              <a:solidFill>
                <a:srgbClr val="596784"/>
              </a:solidFill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4395" y="1783773"/>
            <a:ext cx="10024630" cy="4756728"/>
          </a:xfrm>
          <a:prstGeom prst="rect">
            <a:avLst/>
          </a:prstGeom>
          <a:noFill/>
        </p:spPr>
      </p:pic>
      <p:sp>
        <p:nvSpPr>
          <p:cNvPr id="6" name="Slide Number Placeholder 65"/>
          <p:cNvSpPr txBox="1">
            <a:spLocks/>
          </p:cNvSpPr>
          <p:nvPr/>
        </p:nvSpPr>
        <p:spPr bwMode="auto">
          <a:xfrm>
            <a:off x="11684000" y="6491288"/>
            <a:ext cx="508000" cy="366712"/>
          </a:xfrm>
          <a:prstGeom prst="rect">
            <a:avLst/>
          </a:prstGeom>
          <a:solidFill>
            <a:srgbClr val="9BAFB5">
              <a:alpha val="70195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rIns="91440" anchor="b"/>
          <a:lstStyle>
            <a:defPPr>
              <a:defRPr lang="ru-RU"/>
            </a:defPPr>
            <a:lvl1pPr marL="0" algn="r" defTabSz="914400" rtl="0" eaLnBrk="1" latinLnBrk="0" hangingPunct="1">
              <a:defRPr kumimoji="0"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9pPr>
          </a:lstStyle>
          <a:p>
            <a:r>
              <a:rPr lang="ru-RU" altLang="ru-RU" sz="1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8</a:t>
            </a:r>
            <a:endParaRPr lang="en-US" altLang="ru-RU" sz="1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476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82305" y="237393"/>
            <a:ext cx="10972800" cy="116653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Клиническая картина коронавирусной инфекции</a:t>
            </a:r>
            <a:endParaRPr lang="ru-RU" sz="2800" b="1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34108" y="1108365"/>
            <a:ext cx="11667392" cy="5749636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endParaRPr lang="ru-RU" sz="2200" b="1" dirty="0" smtClean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 algn="just">
              <a:buNone/>
            </a:pP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Ведущие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симптомы: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повышение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температуры тела  (чаще 38-39° С) в &gt; 90 % случаев;  кашель (сухой или с небольшим количеством мокроты) в 80 % случаев; ощущение сдавленности в грудной клетке в &gt; 20 % случаев; одышка в 15 % случаях; миалгия,  головная боль; кровохарканье (в редких случаях).</a:t>
            </a:r>
          </a:p>
          <a:p>
            <a:pPr marL="109728" indent="0" algn="just">
              <a:buNone/>
            </a:pPr>
            <a:endParaRPr lang="ru-RU" sz="2200" b="1" dirty="0" smtClean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 algn="just">
              <a:buNone/>
            </a:pP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Сообщается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 регистрации случаев с нетипичным началом заболевания: симптомы со стороны ЖКТ (диарея, тошнота, рвота, снижение аппетита), нервной системы (ментальные расстройства, головная боль), сердечно-сосудистой системы (учащённое сердцебиение, дискомфорт в грудной клетке).</a:t>
            </a:r>
          </a:p>
          <a:p>
            <a:pPr marL="109728" indent="0" algn="just">
              <a:buNone/>
            </a:pPr>
            <a:endParaRPr lang="ru-RU" sz="2200" b="1" dirty="0" smtClean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 algn="just">
              <a:buNone/>
            </a:pP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Средний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срок госпитализации 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- 5,8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дней (по данным ВОЗ).</a:t>
            </a:r>
          </a:p>
          <a:p>
            <a:pPr marL="109728" indent="0" algn="just">
              <a:buNone/>
            </a:pP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Летальные случаи ассоциированы с возрастом пациентов &gt;60 лет, как правило, при тяжелой сопутствующей патологии.</a:t>
            </a:r>
          </a:p>
          <a:p>
            <a:pPr marL="109728" indent="0" algn="just">
              <a:buNone/>
            </a:pP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Доля больных с тяжелым клиническим течением составляет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14-20 % (данные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ВОЗ).</a:t>
            </a:r>
          </a:p>
          <a:p>
            <a:pPr marL="109728" indent="0">
              <a:buNone/>
            </a:pPr>
            <a:endParaRPr lang="en-US" sz="1800" b="1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>
              <a:buNone/>
            </a:pPr>
            <a:endParaRPr lang="ru-RU" sz="1800" b="1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315F02-ED52-4048-8E78-F522A4857DE2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11</a:t>
            </a:fld>
            <a:endParaRPr lang="ru-RU">
              <a:solidFill>
                <a:srgbClr val="596784"/>
              </a:solidFill>
            </a:endParaRPr>
          </a:p>
        </p:txBody>
      </p:sp>
      <p:sp>
        <p:nvSpPr>
          <p:cNvPr id="7" name="Slide Number Placeholder 65"/>
          <p:cNvSpPr txBox="1">
            <a:spLocks/>
          </p:cNvSpPr>
          <p:nvPr/>
        </p:nvSpPr>
        <p:spPr bwMode="auto">
          <a:xfrm>
            <a:off x="11684000" y="6491288"/>
            <a:ext cx="508000" cy="366712"/>
          </a:xfrm>
          <a:prstGeom prst="rect">
            <a:avLst/>
          </a:prstGeom>
          <a:solidFill>
            <a:srgbClr val="9BAFB5">
              <a:alpha val="70195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rIns="91440" anchor="b"/>
          <a:lstStyle>
            <a:defPPr>
              <a:defRPr lang="ru-RU"/>
            </a:defPPr>
            <a:lvl1pPr marL="0" algn="r" defTabSz="914400" rtl="0" eaLnBrk="1" latinLnBrk="0" hangingPunct="1">
              <a:defRPr kumimoji="0"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9pPr>
          </a:lstStyle>
          <a:p>
            <a:r>
              <a:rPr lang="ru-RU" altLang="ru-RU" sz="1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9</a:t>
            </a:r>
            <a:endParaRPr lang="en-US" altLang="ru-RU" sz="1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148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82305" y="237393"/>
            <a:ext cx="10972800" cy="116653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Лабораторное обследование</a:t>
            </a:r>
            <a:endParaRPr lang="ru-RU" sz="2800" b="1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34108" y="1108365"/>
            <a:ext cx="11667392" cy="5749636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endParaRPr lang="ru-RU" sz="2200" b="1" dirty="0" smtClean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>
              <a:buNone/>
            </a:pPr>
            <a:endParaRPr lang="en-US" sz="1800" b="1" dirty="0" smtClean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>
              <a:buNone/>
            </a:pPr>
            <a:endParaRPr lang="ru-RU" sz="1800" b="1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109728" indent="0" algn="ctr">
              <a:buNone/>
            </a:pPr>
            <a:endParaRPr lang="ru-RU" sz="2200" b="1" dirty="0" smtClean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 algn="ctr">
              <a:buNone/>
            </a:pP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От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одного больного отбирают не менее 3-х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видов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клинического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материала!</a:t>
            </a:r>
            <a:endParaRPr lang="ru-RU" sz="2200" b="1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315F02-ED52-4048-8E78-F522A4857DE2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12</a:t>
            </a:fld>
            <a:endParaRPr lang="ru-RU">
              <a:solidFill>
                <a:srgbClr val="596784"/>
              </a:solidFill>
            </a:endParaRPr>
          </a:p>
        </p:txBody>
      </p:sp>
      <p:sp>
        <p:nvSpPr>
          <p:cNvPr id="7" name="Slide Number Placeholder 65"/>
          <p:cNvSpPr txBox="1">
            <a:spLocks/>
          </p:cNvSpPr>
          <p:nvPr/>
        </p:nvSpPr>
        <p:spPr bwMode="auto">
          <a:xfrm>
            <a:off x="11684000" y="6491288"/>
            <a:ext cx="508000" cy="366712"/>
          </a:xfrm>
          <a:prstGeom prst="rect">
            <a:avLst/>
          </a:prstGeom>
          <a:solidFill>
            <a:srgbClr val="9BAFB5">
              <a:alpha val="70195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rIns="91440" anchor="b"/>
          <a:lstStyle>
            <a:defPPr>
              <a:defRPr lang="ru-RU"/>
            </a:defPPr>
            <a:lvl1pPr marL="0" algn="r" defTabSz="914400" rtl="0" eaLnBrk="1" latinLnBrk="0" hangingPunct="1">
              <a:defRPr kumimoji="0"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9pPr>
          </a:lstStyle>
          <a:p>
            <a:r>
              <a:rPr lang="ru-RU" altLang="ru-RU" sz="1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10</a:t>
            </a:r>
            <a:endParaRPr lang="en-US" altLang="ru-RU" sz="1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119144"/>
              </p:ext>
            </p:extLst>
          </p:nvPr>
        </p:nvGraphicFramePr>
        <p:xfrm>
          <a:off x="1856508" y="1274619"/>
          <a:ext cx="8728365" cy="3984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8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94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210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ru-RU" sz="2200" b="1" kern="1200" dirty="0" smtClean="0">
                          <a:solidFill>
                            <a:schemeClr val="tx2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У лиц с признаками заболевания</a:t>
                      </a:r>
                      <a:endParaRPr kumimoji="0" lang="ru-RU" sz="2200" b="1" kern="1200" dirty="0">
                        <a:solidFill>
                          <a:schemeClr val="tx2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ru-RU" sz="2200" b="1" kern="1200" dirty="0" smtClean="0">
                          <a:solidFill>
                            <a:schemeClr val="tx2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У лиц, находящихся под медицинским наблюдением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1914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kumimoji="0" lang="ru-RU" sz="2200" b="1" kern="1200" dirty="0" smtClean="0">
                          <a:solidFill>
                            <a:schemeClr val="tx2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Мазок из носоглотки и ротоглотки (в транспортную,</a:t>
                      </a:r>
                      <a:r>
                        <a:rPr kumimoji="0" lang="ru-RU" sz="2200" b="1" kern="1200" baseline="0" dirty="0" smtClean="0">
                          <a:solidFill>
                            <a:schemeClr val="tx2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вирусологическую среду)</a:t>
                      </a:r>
                      <a:endParaRPr kumimoji="0" lang="ru-RU" sz="2200" b="1" kern="1200" dirty="0" smtClean="0">
                        <a:solidFill>
                          <a:schemeClr val="tx2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kumimoji="0" lang="ru-RU" sz="2200" b="1" kern="1200" dirty="0" smtClean="0">
                          <a:solidFill>
                            <a:srgbClr val="C00000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Сыворотка крови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kumimoji="0" lang="ru-RU" sz="2200" b="1" kern="1200" dirty="0" smtClean="0">
                          <a:solidFill>
                            <a:schemeClr val="tx2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Моча</a:t>
                      </a:r>
                      <a:endParaRPr kumimoji="0" lang="ru-RU" sz="2200" b="1" kern="1200" dirty="0" smtClean="0">
                        <a:solidFill>
                          <a:schemeClr val="tx2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kumimoji="0" lang="ru-RU" sz="2200" b="1" kern="1200" dirty="0" smtClean="0">
                          <a:solidFill>
                            <a:schemeClr val="tx2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Мокрота (при наличии)</a:t>
                      </a:r>
                      <a:endParaRPr kumimoji="0" lang="ru-RU" sz="2200" b="1" kern="1200" dirty="0">
                        <a:solidFill>
                          <a:schemeClr val="tx2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kumimoji="0" lang="ru-RU" sz="2200" b="1" kern="1200" dirty="0" smtClean="0">
                          <a:solidFill>
                            <a:schemeClr val="tx2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Мазок из носоглотки и ротоглотки (можно в </a:t>
                      </a:r>
                      <a:r>
                        <a:rPr kumimoji="0" lang="ru-RU" sz="2200" b="1" kern="1200" dirty="0" err="1" smtClean="0">
                          <a:solidFill>
                            <a:schemeClr val="tx2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физраствор</a:t>
                      </a:r>
                      <a:r>
                        <a:rPr kumimoji="0" lang="ru-RU" sz="2200" b="1" kern="1200" dirty="0" smtClean="0">
                          <a:solidFill>
                            <a:schemeClr val="tx2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kumimoji="0" lang="ru-RU" sz="2200" b="1" kern="1200" dirty="0" smtClean="0">
                          <a:solidFill>
                            <a:srgbClr val="C00000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Сыворотка крови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kumimoji="0" lang="ru-RU" sz="2200" b="1" kern="1200" dirty="0" smtClean="0">
                          <a:solidFill>
                            <a:schemeClr val="tx2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Моча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084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8764" y="237393"/>
            <a:ext cx="11056341" cy="116653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Лабораторное обследование</a:t>
            </a:r>
            <a:endParaRPr lang="ru-RU" sz="2800" b="1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34108" y="1108365"/>
            <a:ext cx="11667392" cy="5749636"/>
          </a:xfrm>
        </p:spPr>
        <p:txBody>
          <a:bodyPr>
            <a:normAutofit lnSpcReduction="10000"/>
          </a:bodyPr>
          <a:lstStyle/>
          <a:p>
            <a:pPr marL="109728" indent="0" algn="just">
              <a:buNone/>
            </a:pP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Лабораторному обследованию подлежат:</a:t>
            </a:r>
          </a:p>
          <a:p>
            <a:pPr marL="109728" indent="0" algn="just">
              <a:buNone/>
            </a:pPr>
            <a:endParaRPr lang="ru-RU" sz="2200" b="1" dirty="0" smtClean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 algn="just">
              <a:buNone/>
            </a:pPr>
            <a:r>
              <a:rPr lang="en-US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Прибывшие из КНР </a:t>
            </a:r>
            <a:r>
              <a:rPr lang="ru-RU" sz="22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больные с симптомами ОРВИ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на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1-й,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3-й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10-й день с момента госпитализации. Больные госпитализируются в соответствии с маршрутизацией. Пробы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доставляются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 вирусологические лаборатории ФБУЗ «Центр гигиены и эпидемиологии в Кемеровской области» (ФБУЗ «ЦГиЭКО») (в г. Кемерово – север Кузбасса, в г. Новокузнецк – юг Кузбасса).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ФБУЗ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«ЦГиЭКО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» проводит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исследования, далее пробы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от больных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доставляются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 ФБУН ГНЦ «Вектор» (г. Новосибирск). За больными (в случае отсутствия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госпитализации)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осуществляется ежедневное медицинское наблюдение в течении 14 дней с момента пересечения граница Российской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Федерации</a:t>
            </a:r>
            <a:r>
              <a:rPr lang="ru-RU" sz="22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(настаивать </a:t>
            </a:r>
            <a:r>
              <a:rPr lang="ru-RU" sz="22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на </a:t>
            </a:r>
            <a:r>
              <a:rPr lang="ru-RU" sz="22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госпитализации!)</a:t>
            </a:r>
            <a:endParaRPr lang="ru-RU" sz="2200" b="1" dirty="0" smtClean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 algn="just">
              <a:buNone/>
            </a:pPr>
            <a:endParaRPr lang="ru-RU" sz="2200" b="1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 algn="just">
              <a:buNone/>
            </a:pPr>
            <a:r>
              <a:rPr lang="en-US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II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Прибывшие из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КНР клинически </a:t>
            </a:r>
            <a:r>
              <a:rPr lang="ru-RU" sz="22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здоровые лица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на 1-й (в пункте пропуска ч/з границу) и 10-й день с момента прибытия (не взирая на выходные, нерабочие дни).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Материал доставляется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 вирусологические лаборатории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ФБУЗ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«</a:t>
            </a:r>
            <a:r>
              <a:rPr lang="ru-RU" sz="2200" b="1" dirty="0" err="1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ЦГиЭКО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»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(в г. Кемерово – север Кузбасса, в г. Новокузнецк – юг Кузбасса). За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прибывшими из КНР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осуществляется ежедневное медицинское наблюдение в течении 14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дней с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момента пересечения граница Российской Федерации.</a:t>
            </a:r>
          </a:p>
          <a:p>
            <a:pPr marL="109728" indent="0" algn="just">
              <a:buNone/>
            </a:pPr>
            <a:endParaRPr lang="ru-RU" sz="2200" b="1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315F02-ED52-4048-8E78-F522A4857DE2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13</a:t>
            </a:fld>
            <a:endParaRPr lang="ru-RU">
              <a:solidFill>
                <a:srgbClr val="596784"/>
              </a:solidFill>
            </a:endParaRPr>
          </a:p>
        </p:txBody>
      </p:sp>
      <p:sp>
        <p:nvSpPr>
          <p:cNvPr id="7" name="Slide Number Placeholder 65"/>
          <p:cNvSpPr txBox="1">
            <a:spLocks/>
          </p:cNvSpPr>
          <p:nvPr/>
        </p:nvSpPr>
        <p:spPr bwMode="auto">
          <a:xfrm>
            <a:off x="11684000" y="6491288"/>
            <a:ext cx="508000" cy="366712"/>
          </a:xfrm>
          <a:prstGeom prst="rect">
            <a:avLst/>
          </a:prstGeom>
          <a:solidFill>
            <a:srgbClr val="9BAFB5">
              <a:alpha val="70195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rIns="91440" anchor="b"/>
          <a:lstStyle>
            <a:defPPr>
              <a:defRPr lang="ru-RU"/>
            </a:defPPr>
            <a:lvl1pPr marL="0" algn="r" defTabSz="914400" rtl="0" eaLnBrk="1" latinLnBrk="0" hangingPunct="1">
              <a:defRPr kumimoji="0"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9pPr>
          </a:lstStyle>
          <a:p>
            <a:r>
              <a:rPr lang="ru-RU" altLang="ru-RU" sz="1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11</a:t>
            </a:r>
            <a:endParaRPr lang="en-US" altLang="ru-RU" sz="1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52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82305" y="237393"/>
            <a:ext cx="10972800" cy="116653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Лабораторное обследование</a:t>
            </a:r>
            <a:endParaRPr lang="ru-RU" sz="2800" b="1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34108" y="1108365"/>
            <a:ext cx="11667392" cy="5749636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Лабораторному обследованию подлежат:</a:t>
            </a:r>
          </a:p>
          <a:p>
            <a:pPr marL="109728" indent="0" algn="just">
              <a:buNone/>
            </a:pPr>
            <a:endParaRPr lang="ru-RU" sz="2200" b="1" dirty="0" smtClean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 algn="just">
              <a:buNone/>
            </a:pPr>
            <a:r>
              <a:rPr lang="en-US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III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Прибывшие из КНР </a:t>
            </a:r>
            <a:r>
              <a:rPr lang="ru-RU" sz="22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больные с симптомами ОРВИ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при положительном 1-ом результате на 10-й и 12-й день с момента госпитализации. </a:t>
            </a:r>
          </a:p>
          <a:p>
            <a:pPr marL="109728" indent="0" algn="just">
              <a:buNone/>
            </a:pPr>
            <a:endParaRPr lang="ru-RU" sz="2200" b="1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 algn="just">
              <a:buNone/>
            </a:pPr>
            <a:r>
              <a:rPr lang="en-US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IV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Госпитализированные лица из близкого контакта с больным (лабораторно подтвержденным) без респираторных симптомов – аналогично: на 1-й, 3-й и 10-й дни или на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1-й,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10-й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12-й (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при положительном 1-ом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результате).</a:t>
            </a:r>
            <a:endParaRPr lang="ru-RU" sz="2200" b="1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315F02-ED52-4048-8E78-F522A4857DE2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14</a:t>
            </a:fld>
            <a:endParaRPr lang="ru-RU">
              <a:solidFill>
                <a:srgbClr val="596784"/>
              </a:solidFill>
            </a:endParaRPr>
          </a:p>
        </p:txBody>
      </p:sp>
      <p:sp>
        <p:nvSpPr>
          <p:cNvPr id="7" name="Slide Number Placeholder 65"/>
          <p:cNvSpPr txBox="1">
            <a:spLocks/>
          </p:cNvSpPr>
          <p:nvPr/>
        </p:nvSpPr>
        <p:spPr bwMode="auto">
          <a:xfrm>
            <a:off x="11684000" y="6491288"/>
            <a:ext cx="508000" cy="366712"/>
          </a:xfrm>
          <a:prstGeom prst="rect">
            <a:avLst/>
          </a:prstGeom>
          <a:solidFill>
            <a:srgbClr val="9BAFB5">
              <a:alpha val="70195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rIns="91440" anchor="b"/>
          <a:lstStyle>
            <a:defPPr>
              <a:defRPr lang="ru-RU"/>
            </a:defPPr>
            <a:lvl1pPr marL="0" algn="r" defTabSz="914400" rtl="0" eaLnBrk="1" latinLnBrk="0" hangingPunct="1">
              <a:defRPr kumimoji="0"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9pPr>
          </a:lstStyle>
          <a:p>
            <a:r>
              <a:rPr lang="ru-RU" altLang="ru-RU" sz="1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12</a:t>
            </a:r>
            <a:endParaRPr lang="en-US" altLang="ru-RU" sz="1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458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3564" y="831274"/>
            <a:ext cx="10945089" cy="50799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24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Дополнительный временный </a:t>
            </a:r>
            <a:r>
              <a:rPr lang="ru-RU" sz="24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госпиталь для заболевших </a:t>
            </a:r>
            <a:r>
              <a:rPr lang="ru-RU" sz="24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коронавирусной инфекцией </a:t>
            </a:r>
            <a:r>
              <a:rPr lang="ru-RU" sz="24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</a:t>
            </a:r>
            <a:r>
              <a:rPr lang="ru-RU" sz="24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а </a:t>
            </a:r>
            <a:r>
              <a:rPr lang="ru-RU" sz="24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стадионе </a:t>
            </a:r>
            <a:r>
              <a:rPr lang="ru-RU" sz="2400" b="1" dirty="0" err="1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Чжуанькоу</a:t>
            </a:r>
            <a:r>
              <a:rPr lang="ru-RU" sz="24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в </a:t>
            </a:r>
            <a:r>
              <a:rPr lang="ru-RU" sz="24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Ухане</a:t>
            </a:r>
            <a:r>
              <a:rPr lang="ru-RU" sz="24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28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8AC02-1987-4436-BEB4-90620441A9DC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15</a:t>
            </a:fld>
            <a:endParaRPr lang="ru-RU">
              <a:solidFill>
                <a:srgbClr val="596784"/>
              </a:solidFill>
            </a:endParaRPr>
          </a:p>
        </p:txBody>
      </p:sp>
      <p:pic>
        <p:nvPicPr>
          <p:cNvPr id="2050" name="Picture 2" descr="https://s0.rbk.ru/v6_top_pics/resized/590xH/media/img/6/79/75581582930879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855" y="1339273"/>
            <a:ext cx="8802254" cy="526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65"/>
          <p:cNvSpPr txBox="1">
            <a:spLocks/>
          </p:cNvSpPr>
          <p:nvPr/>
        </p:nvSpPr>
        <p:spPr bwMode="auto">
          <a:xfrm>
            <a:off x="11684000" y="6491288"/>
            <a:ext cx="508000" cy="366712"/>
          </a:xfrm>
          <a:prstGeom prst="rect">
            <a:avLst/>
          </a:prstGeom>
          <a:solidFill>
            <a:srgbClr val="9BAFB5">
              <a:alpha val="70195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rIns="91440" anchor="b"/>
          <a:lstStyle>
            <a:defPPr>
              <a:defRPr lang="ru-RU"/>
            </a:defPPr>
            <a:lvl1pPr marL="0" algn="r" defTabSz="914400" rtl="0" eaLnBrk="1" latinLnBrk="0" hangingPunct="1">
              <a:defRPr kumimoji="0"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9pPr>
          </a:lstStyle>
          <a:p>
            <a:r>
              <a:rPr lang="ru-RU" altLang="ru-RU" sz="1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13</a:t>
            </a:r>
            <a:endParaRPr lang="en-US" altLang="ru-RU" sz="1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200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315F02-ED52-4048-8E78-F522A4857DE2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16</a:t>
            </a:fld>
            <a:endParaRPr lang="ru-RU">
              <a:solidFill>
                <a:srgbClr val="596784"/>
              </a:solidFill>
            </a:endParaRPr>
          </a:p>
        </p:txBody>
      </p:sp>
      <p:pic>
        <p:nvPicPr>
          <p:cNvPr id="1026" name="Picture 2" descr="https://s0.rbk.ru/v6_top_pics/resized/590xH/media/img/3/79/7558158293087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157" y="581891"/>
            <a:ext cx="9489748" cy="610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65"/>
          <p:cNvSpPr txBox="1">
            <a:spLocks/>
          </p:cNvSpPr>
          <p:nvPr/>
        </p:nvSpPr>
        <p:spPr bwMode="auto">
          <a:xfrm>
            <a:off x="11684000" y="6491288"/>
            <a:ext cx="508000" cy="366712"/>
          </a:xfrm>
          <a:prstGeom prst="rect">
            <a:avLst/>
          </a:prstGeom>
          <a:solidFill>
            <a:srgbClr val="9BAFB5">
              <a:alpha val="70195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rIns="91440" anchor="b"/>
          <a:lstStyle>
            <a:defPPr>
              <a:defRPr lang="ru-RU"/>
            </a:defPPr>
            <a:lvl1pPr marL="0" algn="r" defTabSz="914400" rtl="0" eaLnBrk="1" latinLnBrk="0" hangingPunct="1">
              <a:defRPr kumimoji="0"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9pPr>
          </a:lstStyle>
          <a:p>
            <a:r>
              <a:rPr lang="ru-RU" altLang="ru-RU" sz="1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14</a:t>
            </a:r>
            <a:endParaRPr lang="en-US" altLang="ru-RU" sz="1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193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711199"/>
            <a:ext cx="10972800" cy="6326909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 smtClean="0"/>
          </a:p>
          <a:p>
            <a:pPr marL="109728" indent="0" algn="ctr">
              <a:buNone/>
            </a:pPr>
            <a:endParaRPr lang="ru-RU" sz="2200" b="1" dirty="0" smtClean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 algn="ctr">
              <a:buNone/>
            </a:pPr>
            <a:endParaRPr lang="ru-RU" sz="2200" b="1" dirty="0" smtClean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 algn="ctr">
              <a:buNone/>
            </a:pPr>
            <a:endParaRPr lang="ru-RU" sz="2200" b="1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 algn="ctr">
              <a:buNone/>
            </a:pPr>
            <a:endParaRPr lang="ru-RU" sz="2200" b="1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 algn="ctr">
              <a:buNone/>
            </a:pPr>
            <a:endParaRPr lang="ru-RU" sz="2200" b="1" dirty="0" smtClean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 algn="ctr">
              <a:buNone/>
            </a:pP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Временный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госпиталь на стадионе </a:t>
            </a:r>
            <a:r>
              <a:rPr lang="ru-RU" sz="2200" b="1" dirty="0" err="1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Чжуанькоу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был оборудован чуть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дольше,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чем за неделю</a:t>
            </a:r>
            <a:r>
              <a:rPr lang="ru-RU" sz="19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sz="19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8AC02-1987-4436-BEB4-90620441A9DC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17</a:t>
            </a:fld>
            <a:endParaRPr lang="ru-RU">
              <a:solidFill>
                <a:srgbClr val="596784"/>
              </a:solidFill>
            </a:endParaRPr>
          </a:p>
        </p:txBody>
      </p:sp>
      <p:pic>
        <p:nvPicPr>
          <p:cNvPr id="3074" name="Picture 2" descr="https://s0.rbk.ru/v6_top_pics/resized/590xH/media/img/9/48/7558158293074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418" y="526473"/>
            <a:ext cx="8017163" cy="502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65"/>
          <p:cNvSpPr txBox="1">
            <a:spLocks/>
          </p:cNvSpPr>
          <p:nvPr/>
        </p:nvSpPr>
        <p:spPr bwMode="auto">
          <a:xfrm>
            <a:off x="11684000" y="6491288"/>
            <a:ext cx="508000" cy="366712"/>
          </a:xfrm>
          <a:prstGeom prst="rect">
            <a:avLst/>
          </a:prstGeom>
          <a:solidFill>
            <a:srgbClr val="9BAFB5">
              <a:alpha val="70195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rIns="91440" anchor="b"/>
          <a:lstStyle>
            <a:defPPr>
              <a:defRPr lang="ru-RU"/>
            </a:defPPr>
            <a:lvl1pPr marL="0" algn="r" defTabSz="914400" rtl="0" eaLnBrk="1" latinLnBrk="0" hangingPunct="1">
              <a:defRPr kumimoji="0"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9pPr>
          </a:lstStyle>
          <a:p>
            <a:r>
              <a:rPr lang="ru-RU" altLang="ru-RU" sz="1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15</a:t>
            </a:r>
            <a:endParaRPr lang="en-US" altLang="ru-RU" sz="1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81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581891"/>
            <a:ext cx="10972800" cy="6474691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endParaRPr lang="ru-RU" dirty="0" smtClean="0"/>
          </a:p>
          <a:p>
            <a:pPr marL="109728" indent="0" algn="ctr">
              <a:buNone/>
            </a:pPr>
            <a:endParaRPr lang="ru-RU" sz="1800" b="1" dirty="0" smtClean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 algn="ctr">
              <a:buNone/>
            </a:pPr>
            <a:endParaRPr lang="ru-RU" sz="1800" b="1" dirty="0" smtClean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 algn="ctr">
              <a:buNone/>
            </a:pPr>
            <a:endParaRPr lang="ru-RU" sz="1800" b="1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 algn="ctr">
              <a:buNone/>
            </a:pPr>
            <a:endParaRPr lang="ru-RU" sz="1800" b="1" dirty="0" smtClean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 algn="ctr">
              <a:buNone/>
            </a:pPr>
            <a:endParaRPr lang="ru-RU" sz="1800" b="1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 algn="ctr">
              <a:buNone/>
            </a:pPr>
            <a:endParaRPr lang="ru-RU" sz="2600" b="1" dirty="0" smtClean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 algn="ctr">
              <a:buNone/>
            </a:pPr>
            <a:r>
              <a:rPr lang="ru-RU" sz="26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На </a:t>
            </a:r>
            <a:r>
              <a:rPr lang="ru-RU" sz="26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стадионе планируют разместить 1,1 тыс. пациентов</a:t>
            </a:r>
            <a:r>
              <a:rPr lang="ru-RU" sz="2600" dirty="0"/>
              <a:t/>
            </a:r>
            <a:br>
              <a:rPr lang="ru-RU" sz="2600" dirty="0"/>
            </a:br>
            <a:r>
              <a:rPr lang="ru-RU" sz="2600" dirty="0"/>
              <a:t/>
            </a:r>
            <a:br>
              <a:rPr lang="ru-RU" sz="2600" dirty="0"/>
            </a:br>
            <a:endParaRPr lang="ru-RU" sz="2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8AC02-1987-4436-BEB4-90620441A9DC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18</a:t>
            </a:fld>
            <a:endParaRPr lang="ru-RU">
              <a:solidFill>
                <a:srgbClr val="596784"/>
              </a:solidFill>
            </a:endParaRPr>
          </a:p>
        </p:txBody>
      </p:sp>
      <p:pic>
        <p:nvPicPr>
          <p:cNvPr id="4098" name="Picture 2" descr="https://s0.rbk.ru/v6_top_pics/resized/590xH/media/img/7/97/7558158293069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219" y="581890"/>
            <a:ext cx="8321964" cy="520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5"/>
          <p:cNvSpPr txBox="1">
            <a:spLocks/>
          </p:cNvSpPr>
          <p:nvPr/>
        </p:nvSpPr>
        <p:spPr bwMode="auto">
          <a:xfrm>
            <a:off x="11684000" y="6491288"/>
            <a:ext cx="508000" cy="366712"/>
          </a:xfrm>
          <a:prstGeom prst="rect">
            <a:avLst/>
          </a:prstGeom>
          <a:solidFill>
            <a:srgbClr val="9BAFB5">
              <a:alpha val="70195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rIns="91440" anchor="b"/>
          <a:lstStyle>
            <a:defPPr>
              <a:defRPr lang="ru-RU"/>
            </a:defPPr>
            <a:lvl1pPr marL="0" algn="r" defTabSz="914400" rtl="0" eaLnBrk="1" latinLnBrk="0" hangingPunct="1">
              <a:defRPr kumimoji="0"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9pPr>
          </a:lstStyle>
          <a:p>
            <a:r>
              <a:rPr lang="ru-RU" altLang="ru-RU" sz="1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16</a:t>
            </a:r>
            <a:endParaRPr lang="en-US" altLang="ru-RU" sz="1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679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368031"/>
            <a:ext cx="10972800" cy="6984113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/>
          </a:p>
          <a:p>
            <a:pPr marL="109728" indent="0" algn="ctr">
              <a:buNone/>
            </a:pP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Ранее китайские власти заявляли, что эпидемия может закончиться​ к апрелю 2020 года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8AC02-1987-4436-BEB4-90620441A9DC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19</a:t>
            </a:fld>
            <a:endParaRPr lang="ru-RU">
              <a:solidFill>
                <a:srgbClr val="596784"/>
              </a:solidFill>
            </a:endParaRPr>
          </a:p>
        </p:txBody>
      </p:sp>
      <p:pic>
        <p:nvPicPr>
          <p:cNvPr id="5122" name="Picture 2" descr="https://s0.rbk.ru/v6_top_pics/resized/590xH/media/img/1/03/7558158293070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982" y="518389"/>
            <a:ext cx="8866909" cy="518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65"/>
          <p:cNvSpPr txBox="1">
            <a:spLocks/>
          </p:cNvSpPr>
          <p:nvPr/>
        </p:nvSpPr>
        <p:spPr bwMode="auto">
          <a:xfrm>
            <a:off x="11684000" y="6491288"/>
            <a:ext cx="508000" cy="366712"/>
          </a:xfrm>
          <a:prstGeom prst="rect">
            <a:avLst/>
          </a:prstGeom>
          <a:solidFill>
            <a:srgbClr val="9BAFB5">
              <a:alpha val="70195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rIns="91440" anchor="b"/>
          <a:lstStyle>
            <a:defPPr>
              <a:defRPr lang="ru-RU"/>
            </a:defPPr>
            <a:lvl1pPr marL="0" algn="r" defTabSz="914400" rtl="0" eaLnBrk="1" latinLnBrk="0" hangingPunct="1">
              <a:defRPr kumimoji="0"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9pPr>
          </a:lstStyle>
          <a:p>
            <a:r>
              <a:rPr lang="ru-RU" altLang="ru-RU" sz="1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17</a:t>
            </a:r>
            <a:endParaRPr lang="en-US" altLang="ru-RU" sz="1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553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82305" y="237393"/>
            <a:ext cx="10972800" cy="97594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Коронавирусная инфекция</a:t>
            </a:r>
            <a:endParaRPr lang="ru-RU" sz="2800" b="1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34108" y="1125415"/>
            <a:ext cx="11667392" cy="5732585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24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Возбудитель – новый коронавирус SARS-CoV-2 (название присвоено Международным комитетом по таксономии вирусов </a:t>
            </a:r>
            <a:r>
              <a:rPr lang="ru-RU" sz="24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11.02.2020)</a:t>
            </a:r>
            <a:endParaRPr lang="ru-RU" sz="2400" b="1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 algn="just">
              <a:buNone/>
            </a:pPr>
            <a:endParaRPr lang="ru-RU" sz="2400" b="1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 algn="just">
              <a:buNone/>
            </a:pPr>
            <a:r>
              <a:rPr lang="ru-RU" sz="24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Природный резервуар – неизвестен; </a:t>
            </a:r>
            <a:r>
              <a:rPr lang="ru-RU" sz="24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вероятнее всего, </a:t>
            </a:r>
            <a:r>
              <a:rPr lang="ru-RU" sz="24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дикие животные (</a:t>
            </a:r>
            <a:r>
              <a:rPr lang="ru-RU" sz="24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предполагается – летучие </a:t>
            </a:r>
            <a:r>
              <a:rPr lang="ru-RU" sz="24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мыши</a:t>
            </a:r>
            <a:r>
              <a:rPr lang="ru-RU" sz="24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  <a:endParaRPr lang="ru-RU" sz="2400" b="1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 algn="just">
              <a:buNone/>
            </a:pPr>
            <a:endParaRPr lang="ru-RU" sz="2400" b="1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 algn="just">
              <a:buNone/>
            </a:pPr>
            <a:r>
              <a:rPr lang="ru-RU" sz="24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Источник инфекции </a:t>
            </a:r>
            <a:r>
              <a:rPr lang="ru-RU" sz="24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больной </a:t>
            </a:r>
            <a:r>
              <a:rPr lang="ru-RU" sz="24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человек (животные</a:t>
            </a:r>
            <a:r>
              <a:rPr lang="ru-RU" sz="24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?)</a:t>
            </a:r>
          </a:p>
          <a:p>
            <a:pPr marL="109728" indent="0" algn="just">
              <a:buNone/>
            </a:pPr>
            <a:endParaRPr lang="ru-RU" sz="2400" b="1" dirty="0" smtClean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 algn="just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Реализуется </a:t>
            </a:r>
            <a:r>
              <a:rPr lang="ru-RU" sz="24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несколько механизмов </a:t>
            </a:r>
            <a:r>
              <a:rPr lang="ru-RU" sz="24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передачи возбудителя инфекции: аэрогенный (</a:t>
            </a:r>
            <a:r>
              <a:rPr lang="ru-RU" sz="24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воздушно-капельный, воздушно-пылевой пути передачи); фекально-оральный </a:t>
            </a:r>
            <a:r>
              <a:rPr lang="ru-RU" sz="24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(контактно-бытовой и </a:t>
            </a:r>
            <a:r>
              <a:rPr lang="ru-RU" sz="24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пищевой пути передачи</a:t>
            </a:r>
            <a:r>
              <a:rPr lang="ru-RU" sz="24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  <a:endParaRPr lang="en-US" sz="1800" b="1" dirty="0" smtClean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 algn="just">
              <a:buNone/>
            </a:pPr>
            <a:endParaRPr lang="ru-RU" sz="2400" b="1" dirty="0" smtClean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 algn="just">
              <a:buNone/>
            </a:pPr>
            <a:r>
              <a:rPr lang="ru-RU" sz="24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!</a:t>
            </a:r>
            <a:r>
              <a:rPr lang="ru-RU" sz="24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Положительные </a:t>
            </a:r>
            <a:r>
              <a:rPr lang="ru-RU" sz="24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результаты на новый коронавирус получены при ПЦР-исследовании фекалий больных </a:t>
            </a:r>
            <a:endParaRPr lang="en-US" sz="2400" b="1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>
              <a:buNone/>
            </a:pPr>
            <a:endParaRPr lang="ru-RU" sz="2400" b="1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315F02-ED52-4048-8E78-F522A4857DE2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2</a:t>
            </a:fld>
            <a:endParaRPr lang="ru-RU">
              <a:solidFill>
                <a:srgbClr val="596784"/>
              </a:solidFill>
            </a:endParaRPr>
          </a:p>
        </p:txBody>
      </p:sp>
      <p:sp>
        <p:nvSpPr>
          <p:cNvPr id="7" name="Slide Number Placeholder 65"/>
          <p:cNvSpPr txBox="1">
            <a:spLocks/>
          </p:cNvSpPr>
          <p:nvPr/>
        </p:nvSpPr>
        <p:spPr bwMode="auto">
          <a:xfrm>
            <a:off x="11684000" y="6491288"/>
            <a:ext cx="508000" cy="366712"/>
          </a:xfrm>
          <a:prstGeom prst="rect">
            <a:avLst/>
          </a:prstGeom>
          <a:solidFill>
            <a:srgbClr val="9BAFB5">
              <a:alpha val="70195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rIns="91440" anchor="b"/>
          <a:lstStyle>
            <a:defPPr>
              <a:defRPr lang="ru-RU"/>
            </a:defPPr>
            <a:lvl1pPr marL="0" algn="r" defTabSz="914400" rtl="0" eaLnBrk="1" latinLnBrk="0" hangingPunct="1">
              <a:defRPr kumimoji="0"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9pPr>
          </a:lstStyle>
          <a:p>
            <a:r>
              <a:rPr lang="ru-RU" altLang="ru-RU" sz="1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endParaRPr lang="en-US" altLang="ru-RU" sz="1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790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7862729"/>
              </p:ext>
            </p:extLst>
          </p:nvPr>
        </p:nvGraphicFramePr>
        <p:xfrm>
          <a:off x="609600" y="730249"/>
          <a:ext cx="10972800" cy="5468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8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54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683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kumimoji="0" lang="ru-RU" sz="2800" b="1" kern="1200" dirty="0" smtClean="0">
                          <a:solidFill>
                            <a:schemeClr val="tx2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Медведева Нина Владимировна</a:t>
                      </a:r>
                    </a:p>
                    <a:p>
                      <a:endParaRPr kumimoji="0" lang="en-US" sz="2800" b="1" kern="1200" dirty="0" smtClean="0">
                        <a:solidFill>
                          <a:schemeClr val="tx2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r>
                        <a:rPr kumimoji="0" lang="ru-RU" sz="2200" b="1" kern="1200" dirty="0" smtClean="0">
                          <a:solidFill>
                            <a:schemeClr val="tx2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врач-эпидемиолог, заведующая эпидемиологическим отделом </a:t>
                      </a:r>
                    </a:p>
                    <a:p>
                      <a:r>
                        <a:rPr kumimoji="0" lang="ru-RU" sz="2200" b="1" kern="1200" dirty="0" smtClean="0">
                          <a:solidFill>
                            <a:schemeClr val="tx2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ФБУЗ «Центр гигиены</a:t>
                      </a:r>
                      <a:r>
                        <a:rPr kumimoji="0" lang="ru-RU" sz="2200" b="1" kern="1200" baseline="0" dirty="0" smtClean="0">
                          <a:solidFill>
                            <a:schemeClr val="tx2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и эпидемиологии в Кемеровской области» </a:t>
                      </a:r>
                    </a:p>
                    <a:p>
                      <a:endParaRPr kumimoji="0" lang="ru-RU" sz="2200" b="1" kern="1200" baseline="0" dirty="0" smtClean="0">
                        <a:solidFill>
                          <a:schemeClr val="tx2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r>
                        <a:rPr kumimoji="0" lang="ru-RU" sz="2200" b="1" kern="1200" baseline="0" dirty="0" smtClean="0">
                          <a:solidFill>
                            <a:schemeClr val="tx2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Главный областной специалист-эпидемиолог ДОЗН КО, к.м.н.</a:t>
                      </a:r>
                    </a:p>
                    <a:p>
                      <a:endParaRPr kumimoji="0" lang="ru-RU" sz="2200" b="1" kern="1200" baseline="0" dirty="0" smtClean="0">
                        <a:solidFill>
                          <a:schemeClr val="tx2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r>
                        <a:rPr kumimoji="0" lang="ru-RU" sz="2200" b="1" kern="1200" baseline="0" dirty="0" smtClean="0">
                          <a:solidFill>
                            <a:schemeClr val="tx2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 (384-2) 64-11-50</a:t>
                      </a:r>
                    </a:p>
                    <a:p>
                      <a:r>
                        <a:rPr kumimoji="0" lang="en-US" sz="2200" b="1" kern="1200" baseline="0" dirty="0" smtClean="0">
                          <a:solidFill>
                            <a:schemeClr val="tx2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epid_medvedeva@mail.ru</a:t>
                      </a:r>
                      <a:endParaRPr kumimoji="0" lang="ru-RU" sz="2200" b="1" kern="1200" dirty="0">
                        <a:solidFill>
                          <a:schemeClr val="tx2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8AC02-1987-4436-BEB4-90620441A9DC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20</a:t>
            </a:fld>
            <a:endParaRPr lang="ru-RU">
              <a:solidFill>
                <a:srgbClr val="596784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56" y="521020"/>
            <a:ext cx="4739548" cy="615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9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82305" y="237393"/>
            <a:ext cx="10972800" cy="97594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Коронавирусная инфекция</a:t>
            </a:r>
            <a:endParaRPr lang="ru-RU" sz="2800" b="1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34108" y="1448460"/>
            <a:ext cx="11667392" cy="5409540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На </a:t>
            </a:r>
            <a:r>
              <a:rPr lang="ru-RU" sz="24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пресс-конференции правительства провинции </a:t>
            </a:r>
            <a:r>
              <a:rPr lang="ru-RU" sz="2400" b="1" dirty="0" err="1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Хубей</a:t>
            </a:r>
            <a:r>
              <a:rPr lang="ru-RU" sz="24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03.02.2020 было заявлено </a:t>
            </a:r>
            <a:r>
              <a:rPr lang="ru-RU" sz="24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 способности вируса сохранять жизнеспособность на </a:t>
            </a:r>
            <a:r>
              <a:rPr lang="ru-RU" sz="24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поверхностях внешней среды </a:t>
            </a:r>
            <a:r>
              <a:rPr lang="ru-RU" sz="24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 течение нескольких часов, а при температуре </a:t>
            </a:r>
            <a:r>
              <a:rPr lang="ru-RU" sz="24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 </a:t>
            </a:r>
            <a:r>
              <a:rPr lang="ru-RU" sz="24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градусов</a:t>
            </a:r>
            <a:r>
              <a:rPr lang="ru-RU" sz="2400" kern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 </a:t>
            </a:r>
            <a:r>
              <a:rPr lang="ru-RU" sz="24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 влажности </a:t>
            </a:r>
            <a:r>
              <a:rPr lang="ru-RU" sz="24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40-50 % </a:t>
            </a:r>
            <a:r>
              <a:rPr lang="ru-RU" sz="24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до 5 </a:t>
            </a:r>
            <a:r>
              <a:rPr lang="ru-RU" sz="24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дней </a:t>
            </a:r>
            <a:endParaRPr lang="ru-RU" sz="2400" b="1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>
              <a:buNone/>
            </a:pPr>
            <a:endParaRPr lang="ru-RU" sz="2400" b="1" dirty="0" smtClean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 algn="just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Начало </a:t>
            </a:r>
            <a:r>
              <a:rPr lang="ru-RU" sz="24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заболевания у первого заболевшего зарегистрировано </a:t>
            </a:r>
            <a:r>
              <a:rPr lang="ru-RU" sz="24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01.12.2019; </a:t>
            </a:r>
            <a:r>
              <a:rPr lang="ru-RU" sz="24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пациент не сообщал о связи с рынком морепродуктов. Не было обнаружено эпидемиологической связи между первым пациентом и последующими случаями.</a:t>
            </a:r>
          </a:p>
          <a:p>
            <a:pPr marL="109728" indent="0">
              <a:buNone/>
            </a:pPr>
            <a:endParaRPr lang="en-US" sz="1800" b="1" dirty="0" smtClean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>
              <a:buNone/>
            </a:pPr>
            <a:endParaRPr lang="en-US" sz="1800" b="1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>
              <a:buNone/>
            </a:pPr>
            <a:endParaRPr lang="ru-RU" sz="1800" b="1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315F02-ED52-4048-8E78-F522A4857DE2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3</a:t>
            </a:fld>
            <a:endParaRPr lang="ru-RU">
              <a:solidFill>
                <a:srgbClr val="596784"/>
              </a:solidFill>
            </a:endParaRPr>
          </a:p>
        </p:txBody>
      </p:sp>
      <p:sp>
        <p:nvSpPr>
          <p:cNvPr id="7" name="Slide Number Placeholder 65"/>
          <p:cNvSpPr txBox="1">
            <a:spLocks/>
          </p:cNvSpPr>
          <p:nvPr/>
        </p:nvSpPr>
        <p:spPr bwMode="auto">
          <a:xfrm>
            <a:off x="11684000" y="6491288"/>
            <a:ext cx="508000" cy="366712"/>
          </a:xfrm>
          <a:prstGeom prst="rect">
            <a:avLst/>
          </a:prstGeom>
          <a:solidFill>
            <a:srgbClr val="9BAFB5">
              <a:alpha val="70195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rIns="91440" anchor="b"/>
          <a:lstStyle>
            <a:defPPr>
              <a:defRPr lang="ru-RU"/>
            </a:defPPr>
            <a:lvl1pPr marL="0" algn="r" defTabSz="914400" rtl="0" eaLnBrk="1" latinLnBrk="0" hangingPunct="1">
              <a:defRPr kumimoji="0"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9pPr>
          </a:lstStyle>
          <a:p>
            <a:r>
              <a:rPr lang="ru-RU" altLang="ru-RU" sz="1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endParaRPr lang="en-US" altLang="ru-RU" sz="1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196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1818" y="237393"/>
            <a:ext cx="11093287" cy="97594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Коронавирусная инфекция</a:t>
            </a:r>
            <a:endParaRPr lang="ru-RU" sz="2800" b="1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34108" y="1125415"/>
            <a:ext cx="11667392" cy="5732585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4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Инкубационный период </a:t>
            </a:r>
          </a:p>
          <a:p>
            <a:pPr marL="109728" indent="0">
              <a:buNone/>
            </a:pPr>
            <a:endParaRPr lang="ru-RU" sz="2400" b="1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 algn="just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 </a:t>
            </a:r>
            <a:r>
              <a:rPr lang="ru-RU" sz="24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результатам исследования, проводимого под руководством </a:t>
            </a:r>
            <a:r>
              <a:rPr lang="ru-RU" sz="2400" b="1" dirty="0" err="1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Zhong</a:t>
            </a:r>
            <a:r>
              <a:rPr lang="ru-RU" sz="24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400" b="1" dirty="0" err="1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Nanshan</a:t>
            </a:r>
            <a:r>
              <a:rPr lang="ru-RU" sz="24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ведущего специалиста КНР по респираторным вирусным инфекциям, </a:t>
            </a:r>
            <a:r>
              <a:rPr lang="ru-RU" sz="24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средний инкубационный период для коронавирусной инфекции </a:t>
            </a:r>
            <a:r>
              <a:rPr lang="ru-RU" sz="24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составляет 3 дня. </a:t>
            </a:r>
            <a:r>
              <a:rPr lang="ru-RU" sz="24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Другие исследователи не исключают </a:t>
            </a:r>
            <a:r>
              <a:rPr lang="ru-RU" sz="24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более длительный инкубационный период </a:t>
            </a:r>
            <a:r>
              <a:rPr lang="ru-RU" sz="24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до 24 дней </a:t>
            </a:r>
            <a:r>
              <a:rPr lang="ru-RU" sz="24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(в редких случаях).  </a:t>
            </a:r>
            <a:r>
              <a:rPr lang="ru-RU" sz="24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 данным ВОЗ на основании истории болезни завозных случаев средний инкубационный период -  </a:t>
            </a:r>
            <a:r>
              <a:rPr lang="ru-RU" sz="24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5,2 </a:t>
            </a:r>
            <a:r>
              <a:rPr lang="ru-RU" sz="24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дня. Сообщалось о сроках инкубационного периода от 1 до 17 дней. Не исключена возможность заражения от больного в инкубационном периоде</a:t>
            </a:r>
            <a:r>
              <a:rPr lang="ru-RU" sz="24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pPr marL="109728" indent="0" algn="just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На 11.02.2020 </a:t>
            </a:r>
            <a:r>
              <a:rPr lang="ru-RU" sz="24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г. официальный представитель ВОЗ заявила, что инкубационный период </a:t>
            </a:r>
            <a:r>
              <a:rPr lang="ru-RU" sz="24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новой коронавирусной инфекции </a:t>
            </a:r>
            <a:r>
              <a:rPr lang="ru-RU" sz="24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пока рассматривается в рамках от 1 до 14 дней.</a:t>
            </a:r>
          </a:p>
          <a:p>
            <a:pPr marL="109728" indent="0">
              <a:buNone/>
            </a:pPr>
            <a:endParaRPr lang="en-US" sz="1800" b="1" dirty="0" smtClean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>
              <a:buNone/>
            </a:pPr>
            <a:endParaRPr lang="en-US" sz="1800" b="1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>
              <a:buNone/>
            </a:pPr>
            <a:endParaRPr lang="ru-RU" sz="1800" b="1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315F02-ED52-4048-8E78-F522A4857DE2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4</a:t>
            </a:fld>
            <a:endParaRPr lang="ru-RU">
              <a:solidFill>
                <a:srgbClr val="596784"/>
              </a:solidFill>
            </a:endParaRPr>
          </a:p>
        </p:txBody>
      </p:sp>
      <p:sp>
        <p:nvSpPr>
          <p:cNvPr id="7" name="Slide Number Placeholder 65"/>
          <p:cNvSpPr txBox="1">
            <a:spLocks/>
          </p:cNvSpPr>
          <p:nvPr/>
        </p:nvSpPr>
        <p:spPr bwMode="auto">
          <a:xfrm>
            <a:off x="11684000" y="6491288"/>
            <a:ext cx="508000" cy="366712"/>
          </a:xfrm>
          <a:prstGeom prst="rect">
            <a:avLst/>
          </a:prstGeom>
          <a:solidFill>
            <a:srgbClr val="9BAFB5">
              <a:alpha val="70195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rIns="91440" anchor="b"/>
          <a:lstStyle>
            <a:defPPr>
              <a:defRPr lang="ru-RU"/>
            </a:defPPr>
            <a:lvl1pPr marL="0" algn="r" defTabSz="914400" rtl="0" eaLnBrk="1" latinLnBrk="0" hangingPunct="1">
              <a:defRPr kumimoji="0"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9pPr>
          </a:lstStyle>
          <a:p>
            <a:r>
              <a:rPr lang="ru-RU" altLang="ru-RU" sz="1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endParaRPr lang="en-US" altLang="ru-RU" sz="1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131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82305" y="237392"/>
            <a:ext cx="10972800" cy="1231189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Коронавирусная инфекция</a:t>
            </a:r>
            <a:endParaRPr lang="ru-RU" sz="2800" b="1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34108" y="1560945"/>
            <a:ext cx="11667392" cy="5297055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Согласно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данным ежедневного отчёта Государственной Комиссии здравоохранения Китая по состоянию на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24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.02.2020 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КНР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зарегистрировано </a:t>
            </a:r>
            <a:r>
              <a:rPr lang="ru-RU" sz="22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77547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случаев заболевания 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коронавирусной инфекцией.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За сутки с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23.02.2020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24.02.2020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прирост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составил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461 случай (0,5 %) (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18.02.2020 по 19.02.2020 прирост составил 1751 случаев (2,7%). </a:t>
            </a:r>
          </a:p>
          <a:p>
            <a:pPr marL="109728" indent="0" algn="just">
              <a:buNone/>
            </a:pPr>
            <a:endParaRPr lang="ru-RU" sz="2200" b="1" dirty="0" smtClean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 algn="just">
              <a:buNone/>
            </a:pP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Случаев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 летальным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исходом в КНР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– </a:t>
            </a:r>
            <a:r>
              <a:rPr lang="ru-RU" sz="22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2595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(летальность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3,4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%), в других странах </a:t>
            </a:r>
            <a:r>
              <a:rPr lang="ru-RU" sz="22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ru-RU" sz="22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(в Японии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на лайнере Принцесс </a:t>
            </a:r>
            <a:r>
              <a:rPr lang="ru-RU" sz="2200" b="1" dirty="0" err="1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Даймонд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в Корее, на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Филиппинах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во Франции, Италии и Иране).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 тяжёлом состоянии находятся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9915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человек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(12,8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%).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Выписано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24839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человека. Отслежено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контактных лиц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– 635531, 97481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находятся под наблюдением. </a:t>
            </a:r>
          </a:p>
          <a:p>
            <a:pPr marL="109728" indent="0" algn="just">
              <a:buNone/>
            </a:pPr>
            <a:endParaRPr lang="ru-RU" sz="2200" b="1" dirty="0" smtClean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 algn="just">
              <a:buNone/>
            </a:pP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Всего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 мире по состоянию на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24.02.2020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известно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 </a:t>
            </a:r>
            <a:r>
              <a:rPr lang="ru-RU" sz="22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79565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подтверждённых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случаях, в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33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странах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мира. Вне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КНР зарегистрировано </a:t>
            </a:r>
            <a:r>
              <a:rPr lang="ru-RU" sz="22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2108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случаев заболевания. </a:t>
            </a:r>
            <a:endParaRPr lang="en-US" sz="1800" b="1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>
              <a:buNone/>
            </a:pPr>
            <a:endParaRPr lang="ru-RU" sz="1800" b="1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315F02-ED52-4048-8E78-F522A4857DE2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5</a:t>
            </a:fld>
            <a:endParaRPr lang="ru-RU">
              <a:solidFill>
                <a:srgbClr val="596784"/>
              </a:solidFill>
            </a:endParaRPr>
          </a:p>
        </p:txBody>
      </p:sp>
      <p:sp>
        <p:nvSpPr>
          <p:cNvPr id="7" name="Slide Number Placeholder 65"/>
          <p:cNvSpPr txBox="1">
            <a:spLocks/>
          </p:cNvSpPr>
          <p:nvPr/>
        </p:nvSpPr>
        <p:spPr bwMode="auto">
          <a:xfrm>
            <a:off x="11684000" y="6491288"/>
            <a:ext cx="508000" cy="366712"/>
          </a:xfrm>
          <a:prstGeom prst="rect">
            <a:avLst/>
          </a:prstGeom>
          <a:solidFill>
            <a:srgbClr val="9BAFB5">
              <a:alpha val="70195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rIns="91440" anchor="b"/>
          <a:lstStyle>
            <a:defPPr>
              <a:defRPr lang="ru-RU"/>
            </a:defPPr>
            <a:lvl1pPr marL="0" algn="r" defTabSz="914400" rtl="0" eaLnBrk="1" latinLnBrk="0" hangingPunct="1">
              <a:defRPr kumimoji="0"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9pPr>
          </a:lstStyle>
          <a:p>
            <a:r>
              <a:rPr lang="ru-RU" altLang="ru-RU" sz="1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</a:t>
            </a:r>
            <a:endParaRPr lang="en-US" altLang="ru-RU" sz="1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457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768213"/>
              </p:ext>
            </p:extLst>
          </p:nvPr>
        </p:nvGraphicFramePr>
        <p:xfrm>
          <a:off x="600364" y="572665"/>
          <a:ext cx="11166765" cy="58205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54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7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4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62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Страна</a:t>
                      </a:r>
                      <a:endParaRPr lang="ru-RU" sz="16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подтверждённых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случаев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kern="15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заболевания</a:t>
                      </a:r>
                      <a:r>
                        <a:rPr lang="de-DE" sz="1600" kern="15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kern="15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коронавирусной инфекцией на </a:t>
                      </a:r>
                      <a:r>
                        <a:rPr lang="ru-RU" sz="1800" kern="15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24.02.2020 </a:t>
                      </a:r>
                      <a:endParaRPr lang="ru-RU" sz="1800" kern="150" dirty="0" smtClean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случаев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</a:t>
                      </a: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летальным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kern="15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исходом</a:t>
                      </a:r>
                      <a:endParaRPr lang="ru-RU" sz="16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0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Китай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77457</a:t>
                      </a:r>
                      <a:endParaRPr lang="ru-RU" sz="1600" b="1" kern="15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2592</a:t>
                      </a:r>
                      <a:endParaRPr lang="ru-RU" sz="1600" b="1" kern="15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0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Япония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</a:t>
                      </a:r>
                      <a:endParaRPr lang="ru-RU" sz="1600" b="1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0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Круизный лайнер 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en-US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Diamond Princess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691</a:t>
                      </a:r>
                      <a:endParaRPr lang="ru-RU" sz="1600" b="1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0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Корея</a:t>
                      </a:r>
                      <a:endParaRPr lang="ru-RU" sz="16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763</a:t>
                      </a:r>
                      <a:endParaRPr lang="ru-RU" sz="1600" b="1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0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Вьетнам</a:t>
                      </a:r>
                      <a:endParaRPr lang="ru-RU" sz="16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</a:t>
                      </a:r>
                      <a:endParaRPr lang="ru-RU" sz="1600" b="1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0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Сингапур</a:t>
                      </a:r>
                      <a:endParaRPr lang="ru-RU" sz="16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ru-RU" sz="1600" b="1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10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Австралия</a:t>
                      </a:r>
                      <a:endParaRPr lang="ru-RU" sz="16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600" b="1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10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Малайзия</a:t>
                      </a:r>
                      <a:endParaRPr lang="ru-RU" sz="16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600" b="1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10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Камбоджа</a:t>
                      </a:r>
                      <a:endParaRPr lang="ru-RU" sz="16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10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Филиппины</a:t>
                      </a:r>
                      <a:endParaRPr lang="ru-RU" sz="16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10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Таиланд</a:t>
                      </a:r>
                      <a:endParaRPr lang="ru-RU" sz="16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600" b="1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10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Непал</a:t>
                      </a:r>
                      <a:endParaRPr lang="ru-RU" sz="16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10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Шри-Ланка</a:t>
                      </a:r>
                      <a:endParaRPr lang="ru-RU" sz="16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10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Индия</a:t>
                      </a:r>
                      <a:endParaRPr lang="ru-RU" sz="16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922818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8AC02-1987-4436-BEB4-90620441A9DC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6</a:t>
            </a:fld>
            <a:endParaRPr lang="ru-RU">
              <a:solidFill>
                <a:srgbClr val="596784"/>
              </a:solidFill>
            </a:endParaRPr>
          </a:p>
        </p:txBody>
      </p:sp>
      <p:sp>
        <p:nvSpPr>
          <p:cNvPr id="6" name="Slide Number Placeholder 65"/>
          <p:cNvSpPr txBox="1">
            <a:spLocks/>
          </p:cNvSpPr>
          <p:nvPr/>
        </p:nvSpPr>
        <p:spPr bwMode="auto">
          <a:xfrm>
            <a:off x="11684000" y="6491288"/>
            <a:ext cx="508000" cy="366712"/>
          </a:xfrm>
          <a:prstGeom prst="rect">
            <a:avLst/>
          </a:prstGeom>
          <a:solidFill>
            <a:srgbClr val="9BAFB5">
              <a:alpha val="70195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rIns="91440" anchor="b"/>
          <a:lstStyle>
            <a:defPPr>
              <a:defRPr lang="ru-RU"/>
            </a:defPPr>
            <a:lvl1pPr marL="0" algn="r" defTabSz="914400" rtl="0" eaLnBrk="1" latinLnBrk="0" hangingPunct="1">
              <a:defRPr kumimoji="0"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9pPr>
          </a:lstStyle>
          <a:p>
            <a:r>
              <a:rPr lang="ru-RU" altLang="ru-RU" sz="1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5</a:t>
            </a:r>
            <a:endParaRPr lang="en-US" altLang="ru-RU" sz="1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215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621474"/>
              </p:ext>
            </p:extLst>
          </p:nvPr>
        </p:nvGraphicFramePr>
        <p:xfrm>
          <a:off x="637308" y="572662"/>
          <a:ext cx="11129820" cy="56429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40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5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40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6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Страна</a:t>
                      </a:r>
                      <a:endParaRPr lang="ru-RU" sz="16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подтверждённых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случаев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kern="15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заболевания</a:t>
                      </a:r>
                      <a:r>
                        <a:rPr lang="de-DE" sz="1600" kern="15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kern="15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коронавирусной инфекцией на </a:t>
                      </a:r>
                      <a:r>
                        <a:rPr lang="ru-RU" sz="1800" kern="15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24.02.2020 </a:t>
                      </a:r>
                      <a:endParaRPr lang="ru-RU" sz="1800" kern="150" dirty="0" smtClean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случаев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</a:t>
                      </a: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летальным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исходом</a:t>
                      </a:r>
                      <a:endParaRPr lang="ru-RU" sz="16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1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Франция</a:t>
                      </a:r>
                      <a:endParaRPr lang="ru-RU" sz="16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</a:t>
                      </a:r>
                      <a:endParaRPr lang="ru-RU" sz="1600" b="1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1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Германия</a:t>
                      </a:r>
                      <a:endParaRPr lang="ru-RU" sz="16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</a:t>
                      </a:r>
                      <a:endParaRPr lang="ru-RU" sz="1600" b="1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1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Финляндия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1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Италия</a:t>
                      </a:r>
                      <a:endParaRPr lang="ru-RU" sz="16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</a:t>
                      </a:r>
                      <a:endParaRPr lang="ru-RU" sz="1600" b="1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31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Великобритания</a:t>
                      </a:r>
                      <a:endParaRPr lang="ru-RU" sz="16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b="1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31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Испания</a:t>
                      </a:r>
                      <a:endParaRPr lang="ru-RU" sz="16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31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Россия</a:t>
                      </a:r>
                      <a:endParaRPr lang="ru-RU" sz="16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31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Швеция</a:t>
                      </a:r>
                      <a:endParaRPr lang="ru-RU" sz="16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31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Бельгия</a:t>
                      </a:r>
                      <a:endParaRPr lang="ru-RU" sz="16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31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Израиль</a:t>
                      </a:r>
                      <a:endParaRPr lang="ru-RU" sz="16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3399155"/>
                  </a:ext>
                </a:extLst>
              </a:tr>
              <a:tr h="3131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США</a:t>
                      </a:r>
                      <a:endParaRPr lang="ru-RU" sz="16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600" b="1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31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Канада</a:t>
                      </a:r>
                      <a:endParaRPr lang="ru-RU" sz="16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1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31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ОАЭ</a:t>
                      </a:r>
                      <a:endParaRPr lang="ru-RU" sz="16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b="1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31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Египет</a:t>
                      </a:r>
                      <a:endParaRPr lang="ru-RU" sz="16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31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Иран</a:t>
                      </a:r>
                      <a:endParaRPr lang="ru-RU" sz="16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43</a:t>
                      </a:r>
                      <a:endParaRPr lang="ru-RU" sz="1600" b="1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1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800931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8AC02-1987-4436-BEB4-90620441A9DC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7</a:t>
            </a:fld>
            <a:endParaRPr lang="ru-RU">
              <a:solidFill>
                <a:srgbClr val="596784"/>
              </a:solidFill>
            </a:endParaRPr>
          </a:p>
        </p:txBody>
      </p:sp>
      <p:sp>
        <p:nvSpPr>
          <p:cNvPr id="6" name="Slide Number Placeholder 65"/>
          <p:cNvSpPr txBox="1">
            <a:spLocks/>
          </p:cNvSpPr>
          <p:nvPr/>
        </p:nvSpPr>
        <p:spPr bwMode="auto">
          <a:xfrm>
            <a:off x="11684000" y="6491288"/>
            <a:ext cx="508000" cy="366712"/>
          </a:xfrm>
          <a:prstGeom prst="rect">
            <a:avLst/>
          </a:prstGeom>
          <a:solidFill>
            <a:srgbClr val="9BAFB5">
              <a:alpha val="70195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rIns="91440" anchor="b"/>
          <a:lstStyle>
            <a:defPPr>
              <a:defRPr lang="ru-RU"/>
            </a:defPPr>
            <a:lvl1pPr marL="0" algn="r" defTabSz="914400" rtl="0" eaLnBrk="1" latinLnBrk="0" hangingPunct="1">
              <a:defRPr kumimoji="0"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9pPr>
          </a:lstStyle>
          <a:p>
            <a:r>
              <a:rPr lang="ru-RU" altLang="ru-RU" sz="1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6</a:t>
            </a:r>
            <a:endParaRPr lang="en-US" altLang="ru-RU" sz="1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671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2967784"/>
              </p:ext>
            </p:extLst>
          </p:nvPr>
        </p:nvGraphicFramePr>
        <p:xfrm>
          <a:off x="637308" y="572662"/>
          <a:ext cx="11129820" cy="25116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40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5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40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6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Страна</a:t>
                      </a:r>
                      <a:endParaRPr lang="ru-RU" sz="16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подтверждённых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случаев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kern="15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заболевания</a:t>
                      </a:r>
                      <a:r>
                        <a:rPr lang="de-DE" sz="1600" kern="15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kern="15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коронавирусной инфекцией на </a:t>
                      </a:r>
                      <a:r>
                        <a:rPr lang="ru-RU" sz="1800" kern="15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24.02.2020 </a:t>
                      </a:r>
                      <a:endParaRPr lang="ru-RU" sz="1800" kern="150" dirty="0" smtClean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случаев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</a:t>
                      </a: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летальным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исходом</a:t>
                      </a:r>
                      <a:endParaRPr lang="ru-RU" sz="16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1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Ливан</a:t>
                      </a:r>
                      <a:endParaRPr lang="ru-RU" sz="16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1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Кувейт</a:t>
                      </a:r>
                      <a:endParaRPr lang="ru-RU" sz="16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1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Бахрейн</a:t>
                      </a:r>
                      <a:endParaRPr lang="ru-RU" sz="16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1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Афганистан</a:t>
                      </a:r>
                      <a:endParaRPr lang="ru-RU" sz="16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31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5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kern="15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600" kern="15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kern="15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79 565</a:t>
                      </a:r>
                      <a:endParaRPr lang="ru-RU" sz="1600" b="1" kern="15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2 615</a:t>
                      </a:r>
                      <a:endParaRPr lang="ru-RU" sz="1600" b="1" kern="15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8AC02-1987-4436-BEB4-90620441A9DC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8</a:t>
            </a:fld>
            <a:endParaRPr lang="ru-RU">
              <a:solidFill>
                <a:srgbClr val="596784"/>
              </a:solidFill>
            </a:endParaRPr>
          </a:p>
        </p:txBody>
      </p:sp>
      <p:sp>
        <p:nvSpPr>
          <p:cNvPr id="6" name="Slide Number Placeholder 65"/>
          <p:cNvSpPr txBox="1">
            <a:spLocks/>
          </p:cNvSpPr>
          <p:nvPr/>
        </p:nvSpPr>
        <p:spPr bwMode="auto">
          <a:xfrm>
            <a:off x="11684000" y="6491288"/>
            <a:ext cx="508000" cy="366712"/>
          </a:xfrm>
          <a:prstGeom prst="rect">
            <a:avLst/>
          </a:prstGeom>
          <a:solidFill>
            <a:srgbClr val="9BAFB5">
              <a:alpha val="70195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rIns="91440" anchor="b"/>
          <a:lstStyle>
            <a:defPPr>
              <a:defRPr lang="ru-RU"/>
            </a:defPPr>
            <a:lvl1pPr marL="0" algn="r" defTabSz="914400" rtl="0" eaLnBrk="1" latinLnBrk="0" hangingPunct="1">
              <a:defRPr kumimoji="0"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9pPr>
          </a:lstStyle>
          <a:p>
            <a:r>
              <a:rPr lang="ru-RU" altLang="ru-RU" sz="1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6</a:t>
            </a:r>
            <a:endParaRPr lang="en-US" altLang="ru-RU" sz="1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222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315F02-ED52-4048-8E78-F522A4857DE2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9</a:t>
            </a:fld>
            <a:endParaRPr lang="ru-RU">
              <a:solidFill>
                <a:srgbClr val="596784"/>
              </a:solidFill>
            </a:endParaRPr>
          </a:p>
        </p:txBody>
      </p:sp>
      <p:pic>
        <p:nvPicPr>
          <p:cNvPr id="3" name="Рисунок 2" descr="C:\Documents and Settings\п87н\Мои документы\Последнее\Распространение в мире.jpeg"/>
          <p:cNvPicPr/>
          <p:nvPr/>
        </p:nvPicPr>
        <p:blipFill>
          <a:blip r:embed="rId2" cstate="print"/>
          <a:srcRect t="5206" r="1754" b="28200"/>
          <a:stretch>
            <a:fillRect/>
          </a:stretch>
        </p:blipFill>
        <p:spPr bwMode="auto">
          <a:xfrm>
            <a:off x="655783" y="368032"/>
            <a:ext cx="10640290" cy="637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65"/>
          <p:cNvSpPr txBox="1">
            <a:spLocks/>
          </p:cNvSpPr>
          <p:nvPr/>
        </p:nvSpPr>
        <p:spPr bwMode="auto">
          <a:xfrm>
            <a:off x="11684000" y="6491288"/>
            <a:ext cx="508000" cy="366712"/>
          </a:xfrm>
          <a:prstGeom prst="rect">
            <a:avLst/>
          </a:prstGeom>
          <a:solidFill>
            <a:srgbClr val="9BAFB5">
              <a:alpha val="70195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rIns="91440" anchor="b"/>
          <a:lstStyle>
            <a:defPPr>
              <a:defRPr lang="ru-RU"/>
            </a:defPPr>
            <a:lvl1pPr marL="0" algn="r" defTabSz="914400" rtl="0" eaLnBrk="1" latinLnBrk="0" hangingPunct="1">
              <a:defRPr kumimoji="0"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9pPr>
          </a:lstStyle>
          <a:p>
            <a:r>
              <a:rPr lang="ru-RU" altLang="ru-RU" sz="1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7</a:t>
            </a:r>
            <a:endParaRPr lang="en-US" altLang="ru-RU" sz="1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536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3369</TotalTime>
  <Words>1154</Words>
  <Application>Microsoft Office PowerPoint</Application>
  <PresentationFormat>Широкоэкранный</PresentationFormat>
  <Paragraphs>296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Andale Sans UI</vt:lpstr>
      <vt:lpstr>Arial Unicode MS</vt:lpstr>
      <vt:lpstr>Calibri</vt:lpstr>
      <vt:lpstr>Georgia</vt:lpstr>
      <vt:lpstr>Times New Roman</vt:lpstr>
      <vt:lpstr>Trebuchet MS</vt:lpstr>
      <vt:lpstr>Wingdings 2</vt:lpstr>
      <vt:lpstr>Городская</vt:lpstr>
      <vt:lpstr>Об организации противоэпидемических мероприятий в очагах новой коронавирусной инфекции в Кемеровской области в 2020 году</vt:lpstr>
      <vt:lpstr>Коронавирусная инфекция</vt:lpstr>
      <vt:lpstr>Коронавирусная инфекция</vt:lpstr>
      <vt:lpstr>Коронавирусная инфекция</vt:lpstr>
      <vt:lpstr>Коронавирусная инфекция</vt:lpstr>
      <vt:lpstr>Презентация PowerPoint</vt:lpstr>
      <vt:lpstr>Презентация PowerPoint</vt:lpstr>
      <vt:lpstr>Презентация PowerPoint</vt:lpstr>
      <vt:lpstr>Презентация PowerPoint</vt:lpstr>
      <vt:lpstr>Еженедельная динамика заболеваемости коронавирусной  инфекцией в КНР (абс. показатель)</vt:lpstr>
      <vt:lpstr>Клиническая картина коронавирусной инфекции</vt:lpstr>
      <vt:lpstr>Лабораторное обследование</vt:lpstr>
      <vt:lpstr>Лабораторное обследование</vt:lpstr>
      <vt:lpstr>Лабораторное обследование</vt:lpstr>
      <vt:lpstr> Дополнительный временный госпиталь для заболевших коронавирусной инфекцией на стадионе Чжуанькоу в Ухане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эпидемиологической ситуации в Кемеровской области в 2017 году и задачах на 2018г.</dc:title>
  <dc:creator>Соколов</dc:creator>
  <cp:lastModifiedBy>Пользователь Windows</cp:lastModifiedBy>
  <cp:revision>290</cp:revision>
  <cp:lastPrinted>2020-02-19T04:37:34Z</cp:lastPrinted>
  <dcterms:created xsi:type="dcterms:W3CDTF">2018-03-20T02:14:28Z</dcterms:created>
  <dcterms:modified xsi:type="dcterms:W3CDTF">2020-02-24T15:03:02Z</dcterms:modified>
</cp:coreProperties>
</file>