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23"/>
  </p:notesMasterIdLst>
  <p:sldIdLst>
    <p:sldId id="301" r:id="rId3"/>
    <p:sldId id="258" r:id="rId4"/>
    <p:sldId id="333" r:id="rId5"/>
    <p:sldId id="334" r:id="rId6"/>
    <p:sldId id="259" r:id="rId7"/>
    <p:sldId id="262" r:id="rId8"/>
    <p:sldId id="335" r:id="rId9"/>
    <p:sldId id="336" r:id="rId10"/>
    <p:sldId id="337" r:id="rId11"/>
    <p:sldId id="266" r:id="rId12"/>
    <p:sldId id="338" r:id="rId13"/>
    <p:sldId id="339" r:id="rId14"/>
    <p:sldId id="340" r:id="rId15"/>
    <p:sldId id="344" r:id="rId16"/>
    <p:sldId id="346" r:id="rId17"/>
    <p:sldId id="347" r:id="rId18"/>
    <p:sldId id="348" r:id="rId19"/>
    <p:sldId id="345" r:id="rId20"/>
    <p:sldId id="303" r:id="rId21"/>
    <p:sldId id="34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99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0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460D9-8E04-4DF9-AB83-01C2D3258999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DF9B-CF0F-4532-A7BE-A6E018625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7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7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9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7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28116" y="146304"/>
            <a:ext cx="7415783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94788" y="633983"/>
            <a:ext cx="4183379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KGR_text_03_n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4450"/>
            <a:ext cx="9144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855075" algn="r"/>
                <a:tab pos="9942513" algn="r"/>
              </a:tabLst>
              <a:defRPr/>
            </a:pPr>
            <a:endParaRPr lang="en-GB" sz="1200">
              <a:solidFill>
                <a:srgbClr val="FFFFFF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4500" y="2590800"/>
            <a:ext cx="8270875" cy="698500"/>
          </a:xfrm>
        </p:spPr>
        <p:txBody>
          <a:bodyPr lIns="90488" tIns="44450" rIns="90488" bIns="44450"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54138" y="3552825"/>
            <a:ext cx="6435725" cy="576263"/>
          </a:xfrm>
        </p:spPr>
        <p:txBody>
          <a:bodyPr lIns="90488" tIns="44450" rIns="90488" bIns="44450"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12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144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44520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6125" y="1914525"/>
            <a:ext cx="37846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914525"/>
            <a:ext cx="37846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116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401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402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0583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50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51110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98936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5262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7325" y="914400"/>
            <a:ext cx="1930400" cy="305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4538" y="914400"/>
            <a:ext cx="5640387" cy="305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940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38" y="914400"/>
            <a:ext cx="7721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6125" y="1914525"/>
            <a:ext cx="7721600" cy="20574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4625938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38" y="914400"/>
            <a:ext cx="7721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6125" y="1914525"/>
            <a:ext cx="37846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25" y="1914525"/>
            <a:ext cx="3784600" cy="95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3125" y="3019425"/>
            <a:ext cx="3784600" cy="95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319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38" y="914400"/>
            <a:ext cx="7721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6125" y="1914525"/>
            <a:ext cx="7721600" cy="2057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240040332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44538" y="914400"/>
            <a:ext cx="7721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46125" y="1914525"/>
            <a:ext cx="3784600" cy="95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25" y="1914525"/>
            <a:ext cx="3784600" cy="95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46125" y="3019425"/>
            <a:ext cx="3784600" cy="95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3125" y="3019425"/>
            <a:ext cx="3784600" cy="95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8934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38" y="914400"/>
            <a:ext cx="7721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46125" y="1914525"/>
            <a:ext cx="37846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914525"/>
            <a:ext cx="37846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12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0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4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KGR_text_03_no-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914400"/>
            <a:ext cx="7721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14525"/>
            <a:ext cx="7721600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bullet</a:t>
            </a:r>
          </a:p>
          <a:p>
            <a:pPr lvl="2"/>
            <a:r>
              <a:rPr lang="en-US" smtClean="0"/>
              <a:t>Third bullet</a:t>
            </a:r>
          </a:p>
          <a:p>
            <a:pPr lvl="3"/>
            <a:r>
              <a:rPr lang="en-US" smtClean="0"/>
              <a:t>Fourth Bullet</a:t>
            </a: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0" y="44450"/>
            <a:ext cx="9144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8855075" algn="r"/>
                <a:tab pos="9942513" algn="r"/>
              </a:tabLst>
              <a:defRPr/>
            </a:pPr>
            <a:endParaRPr lang="en-GB" sz="1200">
              <a:solidFill>
                <a:srgbClr val="FFFFFF"/>
              </a:solidFill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971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ransition/>
  <p:txStyles>
    <p:titleStyle>
      <a:lvl1pPr algn="l" rtl="0" eaLnBrk="0" fontAlgn="base" hangingPunct="0">
        <a:spcBef>
          <a:spcPct val="5000"/>
        </a:spcBef>
        <a:spcAft>
          <a:spcPct val="5000"/>
        </a:spcAft>
        <a:defRPr sz="3400" b="1">
          <a:solidFill>
            <a:srgbClr val="FAFD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"/>
        </a:spcBef>
        <a:spcAft>
          <a:spcPct val="5000"/>
        </a:spcAft>
        <a:defRPr sz="3400" b="1">
          <a:solidFill>
            <a:srgbClr val="FAFD00"/>
          </a:solidFill>
          <a:latin typeface="Arial" charset="0"/>
        </a:defRPr>
      </a:lvl2pPr>
      <a:lvl3pPr algn="l" rtl="0" eaLnBrk="0" fontAlgn="base" hangingPunct="0">
        <a:spcBef>
          <a:spcPct val="5000"/>
        </a:spcBef>
        <a:spcAft>
          <a:spcPct val="5000"/>
        </a:spcAft>
        <a:defRPr sz="3400" b="1">
          <a:solidFill>
            <a:srgbClr val="FAFD00"/>
          </a:solidFill>
          <a:latin typeface="Arial" charset="0"/>
        </a:defRPr>
      </a:lvl3pPr>
      <a:lvl4pPr algn="l" rtl="0" eaLnBrk="0" fontAlgn="base" hangingPunct="0">
        <a:spcBef>
          <a:spcPct val="5000"/>
        </a:spcBef>
        <a:spcAft>
          <a:spcPct val="5000"/>
        </a:spcAft>
        <a:defRPr sz="3400" b="1">
          <a:solidFill>
            <a:srgbClr val="FAFD00"/>
          </a:solidFill>
          <a:latin typeface="Arial" charset="0"/>
        </a:defRPr>
      </a:lvl4pPr>
      <a:lvl5pPr algn="l" rtl="0" eaLnBrk="0" fontAlgn="base" hangingPunct="0">
        <a:spcBef>
          <a:spcPct val="5000"/>
        </a:spcBef>
        <a:spcAft>
          <a:spcPct val="5000"/>
        </a:spcAft>
        <a:defRPr sz="3400" b="1">
          <a:solidFill>
            <a:srgbClr val="FAFD00"/>
          </a:solidFill>
          <a:latin typeface="Arial" charset="0"/>
        </a:defRPr>
      </a:lvl5pPr>
      <a:lvl6pPr marL="457200" algn="l" rtl="0" eaLnBrk="1" fontAlgn="base" hangingPunct="1">
        <a:spcBef>
          <a:spcPct val="5000"/>
        </a:spcBef>
        <a:spcAft>
          <a:spcPct val="5000"/>
        </a:spcAft>
        <a:defRPr sz="3400" b="1">
          <a:solidFill>
            <a:srgbClr val="FAFD00"/>
          </a:solidFill>
          <a:latin typeface="Arial" charset="0"/>
        </a:defRPr>
      </a:lvl6pPr>
      <a:lvl7pPr marL="914400" algn="l" rtl="0" eaLnBrk="1" fontAlgn="base" hangingPunct="1">
        <a:spcBef>
          <a:spcPct val="5000"/>
        </a:spcBef>
        <a:spcAft>
          <a:spcPct val="5000"/>
        </a:spcAft>
        <a:defRPr sz="3400" b="1">
          <a:solidFill>
            <a:srgbClr val="FAFD00"/>
          </a:solidFill>
          <a:latin typeface="Arial" charset="0"/>
        </a:defRPr>
      </a:lvl7pPr>
      <a:lvl8pPr marL="1371600" algn="l" rtl="0" eaLnBrk="1" fontAlgn="base" hangingPunct="1">
        <a:spcBef>
          <a:spcPct val="5000"/>
        </a:spcBef>
        <a:spcAft>
          <a:spcPct val="5000"/>
        </a:spcAft>
        <a:defRPr sz="3400" b="1">
          <a:solidFill>
            <a:srgbClr val="FAFD00"/>
          </a:solidFill>
          <a:latin typeface="Arial" charset="0"/>
        </a:defRPr>
      </a:lvl8pPr>
      <a:lvl9pPr marL="1828800" algn="l" rtl="0" eaLnBrk="1" fontAlgn="base" hangingPunct="1">
        <a:spcBef>
          <a:spcPct val="5000"/>
        </a:spcBef>
        <a:spcAft>
          <a:spcPct val="5000"/>
        </a:spcAft>
        <a:defRPr sz="3400" b="1">
          <a:solidFill>
            <a:srgbClr val="FAFD00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10000"/>
        </a:spcBef>
        <a:spcAft>
          <a:spcPct val="10000"/>
        </a:spcAft>
        <a:buClr>
          <a:srgbClr val="FFFF00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338138" algn="l" rtl="0" eaLnBrk="0" fontAlgn="base" hangingPunct="0">
        <a:spcBef>
          <a:spcPct val="10000"/>
        </a:spcBef>
        <a:spcAft>
          <a:spcPct val="10000"/>
        </a:spcAft>
        <a:buClr>
          <a:srgbClr val="FFFFFF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96975" indent="-344488" algn="l" rtl="0" eaLnBrk="0" fontAlgn="base" hangingPunct="0">
        <a:spcBef>
          <a:spcPct val="10000"/>
        </a:spcBef>
        <a:spcAft>
          <a:spcPct val="10000"/>
        </a:spcAft>
        <a:buClr>
          <a:srgbClr val="FFFFFF"/>
        </a:buClr>
        <a:buFont typeface="Symbol" pitchFamily="18" charset="2"/>
        <a:buChar char="¨"/>
        <a:defRPr sz="28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10000"/>
        </a:spcBef>
        <a:spcAft>
          <a:spcPct val="1000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12968" cy="30963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забора проб клинического материала для исследования на новый коронавирус (2019-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вирусы гриппа и ОРВИ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509120"/>
            <a:ext cx="8568952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32255" marR="5080" indent="-1520190" algn="r">
              <a:lnSpc>
                <a:spcPts val="2690"/>
              </a:lnSpc>
              <a:spcBef>
                <a:spcPts val="740"/>
              </a:spcBef>
            </a:pPr>
            <a:r>
              <a:rPr lang="ru-RU" sz="2000" b="1" spc="-4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ФБУЗ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«Центр </a:t>
            </a:r>
            <a:r>
              <a:rPr lang="ru-RU" sz="2000" b="1" spc="-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гигиены и </a:t>
            </a:r>
            <a:r>
              <a:rPr lang="ru-RU" sz="2000" b="1" spc="-1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эпидемиологии  </a:t>
            </a:r>
            <a:r>
              <a:rPr lang="ru-RU" sz="2000" b="1" spc="-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sz="2000" b="1" spc="-2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Кемеровской </a:t>
            </a:r>
            <a:r>
              <a:rPr lang="ru-RU" sz="2000" b="1" spc="-1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области»</a:t>
            </a:r>
          </a:p>
          <a:p>
            <a:pPr marL="1532255" marR="5080" indent="-1520190" algn="r">
              <a:lnSpc>
                <a:spcPts val="2690"/>
              </a:lnSpc>
              <a:spcBef>
                <a:spcPts val="740"/>
              </a:spcBef>
            </a:pPr>
            <a:r>
              <a:rPr lang="ru-RU" sz="2000" b="1" spc="-1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К.м.н. врач-вирусолог Ефимова Анна </a:t>
            </a:r>
            <a:r>
              <a:rPr lang="ru-RU" sz="2000" b="1" spc="-15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Роняевна</a:t>
            </a:r>
            <a:endParaRPr lang="ru-RU" sz="2000" b="1" spc="-15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532255" marR="5080" indent="-1520190" algn="r">
              <a:lnSpc>
                <a:spcPts val="2690"/>
              </a:lnSpc>
              <a:spcBef>
                <a:spcPts val="740"/>
              </a:spcBef>
            </a:pPr>
            <a:r>
              <a:rPr lang="ru-RU" sz="2000" b="1" spc="-1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К.м.н. врач-эпидемиолог Медведева Нина Владимировна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23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196" y="0"/>
            <a:ext cx="3271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 МАТЕРИАЛА</a:t>
            </a:r>
          </a:p>
        </p:txBody>
      </p:sp>
      <p:pic>
        <p:nvPicPr>
          <p:cNvPr id="3" name="Picture 6" descr="DSC036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60" y="927169"/>
            <a:ext cx="4359672" cy="326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2940" t="19850" r="20931" b="48459"/>
          <a:stretch/>
        </p:blipFill>
        <p:spPr>
          <a:xfrm>
            <a:off x="4716016" y="4293096"/>
            <a:ext cx="4160616" cy="20518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836712"/>
            <a:ext cx="4176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Мазки берут сухими стерильными зондами</a:t>
            </a:r>
          </a:p>
          <a:p>
            <a:endParaRPr lang="ru-RU"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Зонд вводят легким движением </a:t>
            </a:r>
          </a:p>
          <a:p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НАРУЖНОЙ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СТЕНКЕ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полости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носа на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глубину 2-3 см до нижней носовой раковины</a:t>
            </a:r>
          </a:p>
          <a:p>
            <a:endParaRPr lang="ru-RU"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Затем зонд слегка опускаю книзу, вводят в нижний носовой ход</a:t>
            </a:r>
          </a:p>
          <a:p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нижнюю носовую раковину, и удаляют вдоль </a:t>
            </a: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НАРУЖНОЙ СТЕНКИ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полости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носа, производя вращательные движения </a:t>
            </a:r>
          </a:p>
        </p:txBody>
      </p:sp>
    </p:spTree>
    <p:extLst>
      <p:ext uri="{BB962C8B-B14F-4D97-AF65-F5344CB8AC3E}">
        <p14:creationId xmlns:p14="http://schemas.microsoft.com/office/powerpoint/2010/main" val="25266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148334"/>
            <a:ext cx="8074025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6350" indent="-4572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Мазки берут сухими стерильными зондами с ватными  тампонами вращательными движениями с </a:t>
            </a:r>
            <a:r>
              <a:rPr sz="2000" kern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небных дужек, миндалин и задней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стенки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ротоглотки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избегая поверхности языка и слизистой щек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9265" marR="6350" indent="-4572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endParaRPr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265" marR="8255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Рабочую часть зонда с ватным тампоном помещают в  стерильную одноразовую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пробирку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вирусологической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транспортной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265" marR="8255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endParaRPr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265" marR="635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 зонда отламывают с расчетом, чтобы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kern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позволил</a:t>
            </a:r>
            <a:r>
              <a:rPr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плотно закрыть крышку </a:t>
            </a:r>
            <a:r>
              <a:rPr sz="20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пробирки</a:t>
            </a:r>
            <a:r>
              <a:rPr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265" marR="6350" indent="-457200" algn="just">
              <a:lnSpc>
                <a:spcPct val="100000"/>
              </a:lnSpc>
              <a:buAutoNum type="arabicPeriod"/>
              <a:tabLst>
                <a:tab pos="469900" algn="l"/>
              </a:tabLst>
            </a:pPr>
            <a:endParaRPr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9265" marR="5080" indent="-4572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Пробирку с раствором и рабочей частью зонда  закрывают.</a:t>
            </a:r>
          </a:p>
          <a:p>
            <a:pPr marL="1917700" algn="just">
              <a:lnSpc>
                <a:spcPct val="100000"/>
              </a:lnSpc>
            </a:pPr>
            <a:endParaRPr lang="ru-RU" sz="2400" b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91770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Нельзя</a:t>
            </a:r>
            <a:r>
              <a:rPr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обрезать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зонды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ножницами!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3976" y="112776"/>
            <a:ext cx="4986528" cy="1011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МАЗКИ ИЗ РОТОГЛОТКИ</a:t>
            </a: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1676400"/>
            <a:ext cx="2428875" cy="324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5616" y="1676400"/>
            <a:ext cx="26670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5627" y="222504"/>
            <a:ext cx="6057900" cy="899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ru-RU" sz="2400" b="1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МАЗОК С ЗАДНЕЙ СТЕНКЕ ГЛОТКИ</a:t>
            </a:r>
            <a:endParaRPr sz="24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7374" y="5281371"/>
            <a:ext cx="338884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касаться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языка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05600" y="1752600"/>
            <a:ext cx="1871726" cy="88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32240" y="3501008"/>
            <a:ext cx="1871726" cy="1403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2060" y="638933"/>
            <a:ext cx="512381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ОБЪЕДЕНЕННЫЙ ОБРАЗЕЦ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0375" y="2305938"/>
            <a:ext cx="3950335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Мазок</a:t>
            </a:r>
            <a:r>
              <a:rPr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носоглотки и м</a:t>
            </a:r>
            <a:r>
              <a:rPr sz="28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азок</a:t>
            </a:r>
            <a:r>
              <a:rPr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ротоглотки</a:t>
            </a:r>
            <a:r>
              <a:rPr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помещают в одну пробирку для большей концентрации </a:t>
            </a: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вируса!</a:t>
            </a:r>
            <a:endParaRPr sz="28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fimova_ar\Desktop\Documents\SARS\IMG_20200217_1125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18768" r="24280" b="23024"/>
          <a:stretch/>
        </p:blipFill>
        <p:spPr bwMode="auto">
          <a:xfrm>
            <a:off x="899592" y="1412776"/>
            <a:ext cx="2851914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8459" y="332656"/>
            <a:ext cx="3979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ХРАНЕНИЕ МАТЕРИАЛА</a:t>
            </a:r>
          </a:p>
        </p:txBody>
      </p:sp>
      <p:sp>
        <p:nvSpPr>
          <p:cNvPr id="3" name="object 10"/>
          <p:cNvSpPr txBox="1"/>
          <p:nvPr/>
        </p:nvSpPr>
        <p:spPr>
          <a:xfrm>
            <a:off x="1187624" y="1556792"/>
            <a:ext cx="7012940" cy="3621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spcBef>
                <a:spcPts val="100"/>
              </a:spcBef>
              <a:buClr>
                <a:srgbClr val="3333CC"/>
              </a:buClr>
              <a:buSzPct val="60416"/>
              <a:tabLst>
                <a:tab pos="354965" algn="l"/>
                <a:tab pos="355600" algn="l"/>
              </a:tabLst>
            </a:pPr>
            <a:r>
              <a:rPr lang="ru-RU" sz="2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 </a:t>
            </a:r>
            <a:r>
              <a:rPr lang="ru-RU"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температуре </a:t>
            </a:r>
            <a:r>
              <a:rPr lang="ru-RU" sz="24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 +4</a:t>
            </a:r>
            <a:r>
              <a:rPr lang="ru-RU" sz="2400" dirty="0" smtClean="0">
                <a:solidFill>
                  <a:srgbClr val="002060"/>
                </a:solidFill>
                <a:latin typeface="Symbol"/>
                <a:cs typeface="Symbol"/>
              </a:rPr>
              <a:t>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 – не более 5</a:t>
            </a:r>
            <a:r>
              <a:rPr lang="ru-RU"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суток.</a:t>
            </a:r>
          </a:p>
          <a:p>
            <a:pPr marL="354965" marR="5080" indent="-342900">
              <a:spcBef>
                <a:spcPts val="1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065" marR="508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60416"/>
              <a:tabLst>
                <a:tab pos="354965" algn="l"/>
                <a:tab pos="355600" algn="l"/>
              </a:tabLst>
            </a:pPr>
            <a:r>
              <a:rPr lang="ru-RU" sz="2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 необходимости длительного хранения клинический материал храниться </a:t>
            </a:r>
            <a:r>
              <a:rPr lang="ru-RU" sz="24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</a:t>
            </a:r>
            <a:r>
              <a:rPr sz="24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ри</a:t>
            </a:r>
            <a:r>
              <a:rPr sz="2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температуре</a:t>
            </a:r>
            <a:r>
              <a:rPr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минус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70</a:t>
            </a:r>
            <a:r>
              <a:rPr sz="2400" dirty="0">
                <a:solidFill>
                  <a:srgbClr val="002060"/>
                </a:solidFill>
                <a:latin typeface="Symbol"/>
                <a:cs typeface="Symbol"/>
              </a:rPr>
              <a:t>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30" dirty="0" err="1">
                <a:solidFill>
                  <a:srgbClr val="002060"/>
                </a:solidFill>
                <a:latin typeface="Times New Roman"/>
                <a:cs typeface="Times New Roman"/>
              </a:rPr>
              <a:t>жидком</a:t>
            </a:r>
            <a:r>
              <a:rPr sz="2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азоте</a:t>
            </a:r>
            <a:r>
              <a:rPr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  <a:tab pos="355600" algn="l"/>
              </a:tabLst>
            </a:pP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065" marR="197485">
              <a:lnSpc>
                <a:spcPct val="100000"/>
              </a:lnSpc>
              <a:spcBef>
                <a:spcPts val="565"/>
              </a:spcBef>
              <a:buClr>
                <a:srgbClr val="3333CC"/>
              </a:buClr>
              <a:buSzPct val="60416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Допускается </a:t>
            </a:r>
            <a:r>
              <a:rPr sz="24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2400" b="1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однократное</a:t>
            </a:r>
            <a:r>
              <a:rPr sz="24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замораживание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/</a:t>
            </a:r>
            <a:r>
              <a:rPr sz="2400" b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оттаивание</a:t>
            </a:r>
            <a:r>
              <a:rPr sz="2400" b="1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материала</a:t>
            </a:r>
            <a:r>
              <a:rPr lang="ru-RU" sz="24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!!!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333CC"/>
              </a:buClr>
              <a:buFont typeface="Wingdings"/>
              <a:buChar char=""/>
            </a:pPr>
            <a:endParaRPr sz="3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1287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3310" y="188640"/>
            <a:ext cx="4051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79512" y="342528"/>
            <a:ext cx="84249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Крышку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пробирки с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носоглоточным смывом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(одноразовые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пластиковые с закручивающейся крышкой) герметизируют (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парафином, </a:t>
            </a:r>
            <a:r>
              <a:rPr lang="ru-RU" sz="2000" kern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парафилмом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др.) и маркируют </a:t>
            </a: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(первичный контейнер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Пробирки помещают в плотную полиэтиленовую упаковку (с замком), подходящего размера наполненную ватой, которая должна быть герметично закрыта (заклеена или запаяна) (пробирку размещают вертикально).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Пробирки с материалом от разных пациентов упаковываются в индивидуальные пакеты с замком во избежание перекрестной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контаминации!</a:t>
            </a:r>
            <a:endParaRPr lang="ru-RU" sz="20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Герметично закрытые упаковки помещают в герметично закрывающийся металлический/пластиковый контейнер для транспортировки биологического материала </a:t>
            </a: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(вторичный контейнер).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Контейнер помещают в пенопластовый </a:t>
            </a:r>
            <a:r>
              <a:rPr lang="ru-RU" sz="2000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термоконтейнер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сумку-холодильник с охлаждающими термоэлементами </a:t>
            </a: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(третичный контейнер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Кровь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отбирают в пробирку со средой ЭДТА.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Мочу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пластиковый контейнер с закручивающейся крышкой. Крышку фиксируют лейкопластырем по кругу. </a:t>
            </a:r>
            <a:endParaRPr lang="ru-RU" sz="20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51520" y="-273024"/>
            <a:ext cx="8784976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отдельный полиэтиленовый пакет вкладывают бланк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указанием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следующих данных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направляющего материал учреждения,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ФИО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больного; </a:t>
            </a:r>
            <a:endParaRPr lang="ru-RU"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озраст больного;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 заболевания;</a:t>
            </a:r>
            <a:endParaRPr lang="ru-RU"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жительства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предварительный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диагноз: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ОРВИ, прибыл из КНР; </a:t>
            </a:r>
            <a:endParaRPr lang="ru-RU" sz="20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пидемиологический анамнез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сопутствующие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заболевания; </a:t>
            </a:r>
            <a:endParaRPr lang="ru-RU"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материала; </a:t>
            </a:r>
            <a:endParaRPr lang="ru-RU"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и время отбора материала.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На одного больного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готовить одно направление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указанием в строке «вид материала: носоглоточный смыв, кровь/сыворотка, моча»</a:t>
            </a:r>
            <a:endParaRPr lang="ru-RU"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Упакованные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правилами образцы доставляются сотрудниками медицинских 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организаций (специалистами филиалов ФБУЗ, по договоренности)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вирусологические лаборатории ФБУЗ «</a:t>
            </a:r>
            <a:r>
              <a:rPr lang="ru-RU" sz="20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ЦГиЭКО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Кемерово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адресу ул. Шестакова,1; тел. 8 - (384-2) 36-81-57, сот 8-961-729-9292) в </a:t>
            </a: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Новокузнецке 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адресу ул. Обнорского, 76а; тел. 8-(384-3) 37-55-93, сот. 8-906-921-2122).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3568" y="567293"/>
            <a:ext cx="7200800" cy="7346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algn="ctr">
              <a:lnSpc>
                <a:spcPct val="100699"/>
              </a:lnSpc>
              <a:spcBef>
                <a:spcPts val="75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УСЛОВИЯ ТРАНСПОРТИРОВАНИЯ МАТЕРИАЛА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3608" y="1988840"/>
            <a:ext cx="7344816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специальном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термоконтейнере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24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охлаждающими</a:t>
            </a:r>
            <a:r>
              <a:rPr sz="2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4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элементами</a:t>
            </a:r>
            <a:r>
              <a:rPr sz="2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2400" spc="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термосе</a:t>
            </a:r>
            <a:r>
              <a:rPr lang="ru-RU" sz="24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Times New Roman"/>
                <a:cs typeface="Times New Roman"/>
              </a:rPr>
              <a:t>температуре </a:t>
            </a:r>
            <a:r>
              <a:rPr sz="2400" spc="5" dirty="0">
                <a:solidFill>
                  <a:srgbClr val="002060"/>
                </a:solidFill>
                <a:latin typeface="Times New Roman"/>
                <a:cs typeface="Times New Roman"/>
              </a:rPr>
              <a:t>0-4 </a:t>
            </a:r>
            <a:r>
              <a:rPr sz="2400" dirty="0">
                <a:solidFill>
                  <a:srgbClr val="002060"/>
                </a:solidFill>
                <a:latin typeface="Symbol"/>
                <a:cs typeface="Symbol"/>
              </a:rPr>
              <a:t>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С – </a:t>
            </a:r>
            <a:r>
              <a:rPr lang="ru-RU" sz="2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течении 6-8 часов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9592" y="3501008"/>
            <a:ext cx="2883987" cy="2661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3501008"/>
            <a:ext cx="3024336" cy="262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55679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Качественная транспортная среда</a:t>
            </a:r>
          </a:p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подобранные тампоны</a:t>
            </a:r>
          </a:p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Своевременный отбор проб</a:t>
            </a:r>
          </a:p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Правильный отбор пробы (обученный персонал)</a:t>
            </a:r>
            <a:endParaRPr lang="ru-RU" sz="24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Правильная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и транспортировка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образцов</a:t>
            </a:r>
          </a:p>
          <a:p>
            <a:pPr marL="285750" lvl="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Правильное хранение образцов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0"/>
            <a:ext cx="6923112" cy="130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58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C5B79"/>
                </a:solidFill>
                <a:latin typeface="Arial" charset="0"/>
                <a:cs typeface="Arial" charset="0"/>
              </a:defRPr>
            </a:lvl9pPr>
          </a:lstStyle>
          <a:p>
            <a:pPr marL="0" marR="5080" lvl="0" indent="0" algn="ctr" fontAlgn="base">
              <a:lnSpc>
                <a:spcPct val="100699"/>
              </a:lnSpc>
              <a:spcBef>
                <a:spcPts val="75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ПОДВЕДЕМ ИТОГИ!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124744"/>
            <a:ext cx="7726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Составляющие качественной лабораторной диагностики:</a:t>
            </a:r>
          </a:p>
        </p:txBody>
      </p:sp>
    </p:spTree>
    <p:extLst>
      <p:ext uri="{BB962C8B-B14F-4D97-AF65-F5344CB8AC3E}">
        <p14:creationId xmlns:p14="http://schemas.microsoft.com/office/powerpoint/2010/main" val="15568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СБОР КЛИНИЧЕСКИХ ОБРАЗЦОВ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1052737"/>
            <a:ext cx="8352928" cy="5115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33813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FF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96975" indent="-34448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FFFFFF"/>
              </a:buClr>
              <a:buFont typeface="Symbol" pitchFamily="18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3pPr>
            <a:lvl4pPr marL="1597025" indent="-225425" algn="l" rtl="0" eaLnBrk="0" fontAlgn="base" hangingPunct="0">
              <a:spcBef>
                <a:spcPct val="10000"/>
              </a:spcBef>
              <a:spcAft>
                <a:spcPct val="10000"/>
              </a:spcAft>
              <a:buFont typeface="Arial" charset="0"/>
              <a:buChar char="-"/>
              <a:defRPr sz="2800">
                <a:solidFill>
                  <a:schemeClr val="tx1"/>
                </a:solidFill>
                <a:latin typeface="+mn-lt"/>
              </a:defRPr>
            </a:lvl4pPr>
            <a:lvl5pPr marL="2112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70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27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84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41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Непременным условием успешного выделения вирусов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ПРАВИЛЬНЫЙ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сбор клинических материалов и их</a:t>
            </a:r>
          </a:p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своевременная доставка в лабораторию!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00000"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времени забора клинического  материала очень важен,</a:t>
            </a:r>
          </a:p>
          <a:p>
            <a:pPr algn="ctr" eaLnBrk="1" hangingPunct="1">
              <a:buNone/>
              <a:defRPr/>
            </a:pP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как наиболее  высокое содержание вируса в дыхательных </a:t>
            </a:r>
          </a:p>
          <a:p>
            <a:pPr algn="ctr" eaLnBrk="1" hangingPunct="1">
              <a:buNone/>
              <a:defRPr/>
            </a:pP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органах человека регистрируется в течение  первых 3 дней</a:t>
            </a:r>
          </a:p>
          <a:p>
            <a:pPr algn="ctr" eaLnBrk="1" hangingPunct="1">
              <a:buNone/>
              <a:defRPr/>
            </a:pP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появления признаков  заболевания. </a:t>
            </a:r>
          </a:p>
          <a:p>
            <a:pPr algn="ctr" eaLnBrk="1" hangingPunct="1">
              <a:buNone/>
              <a:defRPr/>
            </a:pP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Образцы должны быть собраны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больных на 1, 3, 10 день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момента госпитализации; 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лиц, за которыми установлено клиническое наблюдение, по приезде и на 10 день наблюдения!</a:t>
            </a:r>
          </a:p>
        </p:txBody>
      </p:sp>
    </p:spTree>
    <p:extLst>
      <p:ext uri="{BB962C8B-B14F-4D97-AF65-F5344CB8AC3E}">
        <p14:creationId xmlns:p14="http://schemas.microsoft.com/office/powerpoint/2010/main" val="28020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886700" cy="4351338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7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5112568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90830" indent="-285750" fontAlgn="base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00000"/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процедуры по забору клинического материала выполняет </a:t>
            </a:r>
            <a:r>
              <a:rPr lang="ru-RU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медицинский  персонал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использованием </a:t>
            </a:r>
          </a:p>
          <a:p>
            <a:pPr marL="285750" marR="290830" indent="-285750" algn="just" fontAlgn="base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00000"/>
              <a:defRPr/>
            </a:pPr>
            <a:endParaRPr lang="ru-RU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290830" indent="-285750" algn="just" fontAlgn="base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00000"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СРЕДСТВ  ИНДИВИДУАЛЬНОЙ ЗАЩИТЫ:</a:t>
            </a:r>
          </a:p>
          <a:p>
            <a:pPr marL="285750" marR="290830" indent="-285750" algn="just" fontAlgn="base">
              <a:spcBef>
                <a:spcPct val="10000"/>
              </a:spcBef>
              <a:spcAft>
                <a:spcPct val="10000"/>
              </a:spcAft>
              <a:buClr>
                <a:srgbClr val="FFFF00"/>
              </a:buClr>
              <a:buSzPct val="100000"/>
              <a:defRPr/>
            </a:pPr>
            <a:endParaRPr lang="ru-RU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290830" indent="-285750" algn="just" fontAlgn="base">
              <a:spcBef>
                <a:spcPct val="10000"/>
              </a:spcBef>
              <a:spcAft>
                <a:spcPct val="100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шапочка</a:t>
            </a:r>
            <a:endParaRPr lang="ru-RU" sz="24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290830" indent="-285750" algn="just" fontAlgn="base">
              <a:spcBef>
                <a:spcPct val="10000"/>
              </a:spcBef>
              <a:spcAft>
                <a:spcPct val="100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противочумный халат</a:t>
            </a:r>
          </a:p>
          <a:p>
            <a:pPr marL="285750" marR="290830" indent="-285750" algn="just" fontAlgn="base">
              <a:spcBef>
                <a:spcPct val="10000"/>
              </a:spcBef>
              <a:spcAft>
                <a:spcPct val="100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респиратор (класс защиты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FFP2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290830" indent="-285750" algn="just" fontAlgn="base">
              <a:spcBef>
                <a:spcPct val="10000"/>
              </a:spcBef>
              <a:spcAft>
                <a:spcPct val="100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защитные очки или щиток  </a:t>
            </a:r>
          </a:p>
          <a:p>
            <a:pPr marL="285750" marR="290830" indent="-285750" algn="just" fontAlgn="base">
              <a:spcBef>
                <a:spcPct val="10000"/>
              </a:spcBef>
              <a:spcAft>
                <a:spcPct val="10000"/>
              </a:spcAft>
              <a:buSzPct val="100000"/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резиновые перчатки. </a:t>
            </a:r>
          </a:p>
        </p:txBody>
      </p:sp>
      <p:pic>
        <p:nvPicPr>
          <p:cNvPr id="1026" name="Picture 2" descr="C:\Users\Пользоват ель\Desktop\unnamed.jpg"/>
          <p:cNvPicPr>
            <a:picLocks noChangeAspect="1" noChangeArrowheads="1"/>
          </p:cNvPicPr>
          <p:nvPr/>
        </p:nvPicPr>
        <p:blipFill>
          <a:blip r:embed="rId2" cstate="print"/>
          <a:srcRect l="23625" t="14765" r="25188"/>
          <a:stretch>
            <a:fillRect/>
          </a:stretch>
        </p:blipFill>
        <p:spPr bwMode="auto">
          <a:xfrm>
            <a:off x="5796136" y="332656"/>
            <a:ext cx="2707857" cy="60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исследования забирают следующие виды  клинического материала:</a:t>
            </a:r>
          </a:p>
          <a:p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1045"/>
              </p:ext>
            </p:extLst>
          </p:nvPr>
        </p:nvGraphicFramePr>
        <p:xfrm>
          <a:off x="395536" y="1628800"/>
          <a:ext cx="8208912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914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лиц с признаками заболевания</a:t>
                      </a:r>
                      <a:endParaRPr lang="ru-RU" sz="2400" kern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лиц, находящихся под медицинским наблюдением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145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Мазок из носоглотки и ротоглотки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Цельная кровь/сыворотка крови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Моча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Мокрота (при наличии)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Мазок из носоглотки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ротоглотки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Сыворотка крови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Моча</a:t>
                      </a:r>
                    </a:p>
                    <a:p>
                      <a:pPr marL="342900" indent="-342900">
                        <a:buNone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5517232"/>
            <a:ext cx="74168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одного больного отбирают не менее </a:t>
            </a:r>
            <a:r>
              <a:rPr lang="ru-RU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3-х видов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клинического 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067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ТРАНСПОРТНАЯ СРЕДА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71600" y="1124744"/>
            <a:ext cx="6851104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Самой важной на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этапе отбора материала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транспортная среда. От ее состава и качества полностью зависит сохранность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вируса в пробе</a:t>
            </a:r>
            <a:endParaRPr lang="ru-RU" sz="24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Транспортную среду можно приготовить самостоятельно или использовать готовые коммерческие транспортные среды</a:t>
            </a:r>
          </a:p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ts val="70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58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ПРИМЕРЫ КОММЕРЧЕСКИХ ТРАНСПОРТНЫХ СРЕД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1152128" cy="369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MW915T_16T2315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12919" r="13200" b="14031"/>
          <a:stretch/>
        </p:blipFill>
        <p:spPr bwMode="auto">
          <a:xfrm rot="18954223">
            <a:off x="3820601" y="2100753"/>
            <a:ext cx="1933013" cy="19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33535" t="21963" r="61120" b="38777"/>
          <a:stretch/>
        </p:blipFill>
        <p:spPr>
          <a:xfrm>
            <a:off x="7452320" y="1772816"/>
            <a:ext cx="695460" cy="2871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558F"/>
                </a:solidFill>
                <a:latin typeface="Arial" charset="0"/>
              </a:rPr>
              <a:t>UTM-330C</a:t>
            </a:r>
            <a:r>
              <a:rPr lang="en-US" dirty="0" smtClean="0">
                <a:solidFill>
                  <a:srgbClr val="00558F"/>
                </a:solidFill>
                <a:latin typeface="Arial" charset="0"/>
              </a:rPr>
              <a:t>, Copan, </a:t>
            </a:r>
            <a:r>
              <a:rPr lang="ru-RU" dirty="0" smtClean="0">
                <a:solidFill>
                  <a:srgbClr val="00558F"/>
                </a:solidFill>
                <a:latin typeface="Arial" charset="0"/>
              </a:rPr>
              <a:t>Италия</a:t>
            </a:r>
            <a:endParaRPr lang="ru-RU" dirty="0">
              <a:solidFill>
                <a:srgbClr val="00558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458112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558F"/>
                </a:solidFill>
                <a:latin typeface="Arial" charset="0"/>
              </a:rPr>
              <a:t>Sigma </a:t>
            </a:r>
            <a:r>
              <a:rPr lang="en-US" b="1" dirty="0" smtClean="0">
                <a:solidFill>
                  <a:srgbClr val="00558F"/>
                </a:solidFill>
                <a:latin typeface="Arial" charset="0"/>
              </a:rPr>
              <a:t>VCM</a:t>
            </a:r>
            <a:r>
              <a:rPr lang="en-US" dirty="0" smtClean="0">
                <a:solidFill>
                  <a:srgbClr val="00558F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558F"/>
                </a:solidFill>
                <a:latin typeface="Arial" charset="0"/>
              </a:rPr>
              <a:t>(</a:t>
            </a:r>
            <a:r>
              <a:rPr lang="en-US" dirty="0" smtClean="0">
                <a:solidFill>
                  <a:srgbClr val="00558F"/>
                </a:solidFill>
                <a:latin typeface="Arial" charset="0"/>
              </a:rPr>
              <a:t>∑-VCM</a:t>
            </a:r>
            <a:r>
              <a:rPr lang="ru-RU" dirty="0" smtClean="0">
                <a:solidFill>
                  <a:srgbClr val="00558F"/>
                </a:solidFill>
                <a:latin typeface="Arial" charset="0"/>
              </a:rPr>
              <a:t>),</a:t>
            </a:r>
            <a:r>
              <a:rPr lang="en-US" dirty="0" smtClean="0">
                <a:solidFill>
                  <a:srgbClr val="00558F"/>
                </a:solidFill>
                <a:latin typeface="Arial" charset="0"/>
              </a:rPr>
              <a:t> MWE, </a:t>
            </a:r>
            <a:r>
              <a:rPr lang="ru-RU" dirty="0" smtClean="0">
                <a:solidFill>
                  <a:srgbClr val="00558F"/>
                </a:solidFill>
                <a:latin typeface="Arial" charset="0"/>
              </a:rPr>
              <a:t>Англия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558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4869160"/>
            <a:ext cx="346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558F"/>
                </a:solidFill>
                <a:latin typeface="Arial" charset="0"/>
              </a:rPr>
              <a:t>Delta Swab</a:t>
            </a:r>
            <a:r>
              <a:rPr lang="ru-RU" dirty="0" smtClean="0">
                <a:solidFill>
                  <a:srgbClr val="00558F"/>
                </a:solidFill>
                <a:latin typeface="Arial" charset="0"/>
              </a:rPr>
              <a:t> (</a:t>
            </a:r>
            <a:r>
              <a:rPr lang="el-GR" dirty="0" smtClean="0">
                <a:solidFill>
                  <a:srgbClr val="00558F"/>
                </a:solidFill>
                <a:latin typeface="Arial" charset="0"/>
              </a:rPr>
              <a:t>Δ </a:t>
            </a:r>
            <a:r>
              <a:rPr lang="en-US" dirty="0" smtClean="0">
                <a:solidFill>
                  <a:srgbClr val="00558F"/>
                </a:solidFill>
                <a:latin typeface="Arial" charset="0"/>
              </a:rPr>
              <a:t>Swab</a:t>
            </a:r>
            <a:r>
              <a:rPr lang="ru-RU" dirty="0" smtClean="0">
                <a:solidFill>
                  <a:srgbClr val="00558F"/>
                </a:solidFill>
                <a:latin typeface="Arial" charset="0"/>
              </a:rPr>
              <a:t>)</a:t>
            </a:r>
            <a:r>
              <a:rPr lang="en-US" dirty="0" smtClean="0">
                <a:solidFill>
                  <a:srgbClr val="00558F"/>
                </a:solidFill>
                <a:latin typeface="Arial" charset="0"/>
              </a:rPr>
              <a:t>, </a:t>
            </a:r>
            <a:endParaRPr lang="ru-RU" dirty="0" smtClean="0">
              <a:solidFill>
                <a:srgbClr val="00558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558F"/>
                </a:solidFill>
                <a:latin typeface="Arial" charset="0"/>
              </a:rPr>
              <a:t>Deltalab</a:t>
            </a:r>
            <a:r>
              <a:rPr lang="en-US" dirty="0" smtClean="0">
                <a:solidFill>
                  <a:srgbClr val="00558F"/>
                </a:solidFill>
                <a:latin typeface="Arial" charset="0"/>
              </a:rPr>
              <a:t>, </a:t>
            </a:r>
            <a:r>
              <a:rPr lang="ru-RU" dirty="0" smtClean="0">
                <a:solidFill>
                  <a:srgbClr val="00558F"/>
                </a:solidFill>
                <a:latin typeface="Arial" charset="0"/>
              </a:rPr>
              <a:t>Испания</a:t>
            </a:r>
            <a:endParaRPr lang="ru-RU" dirty="0">
              <a:solidFill>
                <a:srgbClr val="00558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5" y="188640"/>
            <a:ext cx="8208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 ТРАНСПОРТНОЙ СРЕДЫ</a:t>
            </a:r>
            <a:endParaRPr lang="ru-RU" sz="24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стерильных условиях на 100 мл среды для культур клеток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Игла-МЕМ, альфа-МЕМ, ДМЕМ, 199 среда) вносят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 бычьего сывороточного альбумина </a:t>
            </a:r>
            <a:r>
              <a:rPr lang="en-US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фракции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клеточных культур) и раствор антибиотиков и антимикотиков.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Готовую среду разливают по стерильным пробиркам по 1-2 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 и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хранят в холодильнике при +4˚</a:t>
            </a:r>
            <a:r>
              <a:rPr lang="ru-RU" sz="2400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С, в течение не 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6 недель.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786" y="4365104"/>
            <a:ext cx="564449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Забор мазков от больных производить </a:t>
            </a:r>
            <a:b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в транспортную среду 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9" y="538067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лиц, находящихся под медицинским наблюдением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признаков заболевания </a:t>
            </a:r>
            <a:r>
              <a:rPr lang="ru-RU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</a:t>
            </a:r>
            <a:r>
              <a:rPr lang="ru-RU" sz="2400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стерильного </a:t>
            </a:r>
            <a:r>
              <a:rPr lang="ru-RU" sz="2400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физиологического </a:t>
            </a:r>
            <a:r>
              <a:rPr lang="ru-RU" sz="24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раствора.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3425" y="1765300"/>
            <a:ext cx="3265551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922" y="1672335"/>
            <a:ext cx="2892425" cy="2770505"/>
          </a:xfrm>
          <a:custGeom>
            <a:avLst/>
            <a:gdLst/>
            <a:ahLst/>
            <a:cxnLst/>
            <a:rect l="l" t="t" r="r" b="b"/>
            <a:pathLst>
              <a:path w="2892425" h="2770504">
                <a:moveTo>
                  <a:pt x="2892298" y="0"/>
                </a:moveTo>
                <a:lnTo>
                  <a:pt x="0" y="28955"/>
                </a:lnTo>
                <a:lnTo>
                  <a:pt x="27508" y="2770378"/>
                </a:lnTo>
                <a:lnTo>
                  <a:pt x="2892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0485" y="2377567"/>
            <a:ext cx="2896235" cy="2741930"/>
          </a:xfrm>
          <a:custGeom>
            <a:avLst/>
            <a:gdLst/>
            <a:ahLst/>
            <a:cxnLst/>
            <a:rect l="l" t="t" r="r" b="b"/>
            <a:pathLst>
              <a:path w="2896235" h="2741929">
                <a:moveTo>
                  <a:pt x="2895854" y="0"/>
                </a:moveTo>
                <a:lnTo>
                  <a:pt x="0" y="2737866"/>
                </a:lnTo>
                <a:lnTo>
                  <a:pt x="2892425" y="2741549"/>
                </a:lnTo>
                <a:lnTo>
                  <a:pt x="2895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318005"/>
            <a:ext cx="23304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Зонды для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мазков  </a:t>
            </a:r>
            <a:r>
              <a:rPr sz="2400" spc="-5" dirty="0">
                <a:latin typeface="Times New Roman"/>
                <a:cs typeface="Times New Roman"/>
              </a:rPr>
              <a:t>из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носа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ротоглотки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3028" y="1392681"/>
            <a:ext cx="3540125" cy="3741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использовать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зонды  на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деревянной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основе</a:t>
            </a:r>
            <a:endParaRPr sz="2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50" b="1" dirty="0">
              <a:latin typeface="Times New Roman"/>
              <a:cs typeface="Times New Roman"/>
            </a:endParaRPr>
          </a:p>
          <a:p>
            <a:pPr marL="88900" marR="303530" indent="6985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использовать 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зонды с</a:t>
            </a:r>
            <a:r>
              <a:rPr sz="2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хлопковыми 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тампонами</a:t>
            </a:r>
            <a:endParaRPr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592" y="112808"/>
            <a:ext cx="7144081" cy="1011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endParaRPr lang="ru-RU" sz="2400" b="1" kern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ДЕРЖАТЬ ЗОНДЫ</a:t>
            </a:r>
            <a:endParaRPr sz="24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057440"/>
            <a:ext cx="2703431" cy="2054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2057313"/>
            <a:ext cx="2590771" cy="205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4038581"/>
            <a:ext cx="2703431" cy="1849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28184" y="1484784"/>
            <a:ext cx="223224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ПРАВИЛЬНО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4038600"/>
            <a:ext cx="2381250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536" y="1124744"/>
            <a:ext cx="3322320" cy="1057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8805">
              <a:lnSpc>
                <a:spcPts val="2380"/>
              </a:lnSpc>
              <a:spcBef>
                <a:spcPts val="10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правильно</a:t>
            </a:r>
            <a:endParaRPr sz="2400" dirty="0">
              <a:latin typeface="Times New Roman"/>
              <a:cs typeface="Times New Roman"/>
            </a:endParaRPr>
          </a:p>
          <a:p>
            <a:pPr marL="972819" marR="5080" indent="-960755">
              <a:lnSpc>
                <a:spcPts val="2880"/>
              </a:lnSpc>
              <a:spcBef>
                <a:spcPts val="75"/>
              </a:spcBef>
            </a:pP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Возможна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травматизация 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пациента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!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29000" y="2743073"/>
            <a:ext cx="2514600" cy="1909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1">
  <a:themeElements>
    <a:clrScheme name="">
      <a:dk1>
        <a:srgbClr val="000000"/>
      </a:dk1>
      <a:lt1>
        <a:srgbClr val="FFFFFF"/>
      </a:lt1>
      <a:dk2>
        <a:srgbClr val="000000"/>
      </a:dk2>
      <a:lt2>
        <a:srgbClr val="FAFD00"/>
      </a:lt2>
      <a:accent1>
        <a:srgbClr val="51DC00"/>
      </a:accent1>
      <a:accent2>
        <a:srgbClr val="00DFCA"/>
      </a:accent2>
      <a:accent3>
        <a:srgbClr val="AAAAAA"/>
      </a:accent3>
      <a:accent4>
        <a:srgbClr val="DADADA"/>
      </a:accent4>
      <a:accent5>
        <a:srgbClr val="B3EBAA"/>
      </a:accent5>
      <a:accent6>
        <a:srgbClr val="00CAB7"/>
      </a:accent6>
      <a:hlink>
        <a:srgbClr val="FE9B03"/>
      </a:hlink>
      <a:folHlink>
        <a:srgbClr val="FAFD00"/>
      </a:folHlink>
    </a:clrScheme>
    <a:fontScheme name="~STI-Bla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STI-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STI-Bla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STI-Bla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STI-Bla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STI-Bla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STI-Bla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STI-Bla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936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158</vt:lpstr>
      <vt:lpstr>1_Тема1</vt:lpstr>
      <vt:lpstr>Правила забора проб клинического материала для исследования на новый коронавирус (2019-nCoV),  вирусы гриппа и ОРВИ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ОБЪЕДЕНЕННЫЙ ОБРАЗЕЦ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ТРАНСПОРТИРОВАНИЯ МАТЕРИАЛА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Коновалова</dc:creator>
  <cp:lastModifiedBy>Медведева Нина Владимировна</cp:lastModifiedBy>
  <cp:revision>59</cp:revision>
  <dcterms:created xsi:type="dcterms:W3CDTF">2016-11-28T10:18:17Z</dcterms:created>
  <dcterms:modified xsi:type="dcterms:W3CDTF">2020-02-19T06:30:06Z</dcterms:modified>
</cp:coreProperties>
</file>