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3" r:id="rId2"/>
  </p:sldMasterIdLst>
  <p:notesMasterIdLst>
    <p:notesMasterId r:id="rId22"/>
  </p:notesMasterIdLst>
  <p:sldIdLst>
    <p:sldId id="259" r:id="rId3"/>
    <p:sldId id="2145706653" r:id="rId4"/>
    <p:sldId id="313" r:id="rId5"/>
    <p:sldId id="2145706613" r:id="rId6"/>
    <p:sldId id="2145706614" r:id="rId7"/>
    <p:sldId id="315" r:id="rId8"/>
    <p:sldId id="334" r:id="rId9"/>
    <p:sldId id="326" r:id="rId10"/>
    <p:sldId id="330" r:id="rId11"/>
    <p:sldId id="331" r:id="rId12"/>
    <p:sldId id="332" r:id="rId13"/>
    <p:sldId id="2145706647" r:id="rId14"/>
    <p:sldId id="327" r:id="rId15"/>
    <p:sldId id="2145706643" r:id="rId16"/>
    <p:sldId id="2145706644" r:id="rId17"/>
    <p:sldId id="2145706656" r:id="rId18"/>
    <p:sldId id="270" r:id="rId19"/>
    <p:sldId id="275" r:id="rId20"/>
    <p:sldId id="2145706657" r:id="rId2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8F332-841F-4418-9C9B-8C118B508016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6A93B-C5E3-4294-9192-A1CD55D472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86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D1685-4C02-46F7-8835-C55EFD74322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7" name="Верхний колонтитул 4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F0E32-8891-49C0-9140-B156FC5D0B6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41" name="Верхний колонтитул 4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10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67AFD-6CB5-4025-9E25-97FAD61C7E18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5" name="Верхний колонтитул 4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6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1A396-2FC0-4148-B495-0C8DB30D030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3" name="Верхний колонтитул 4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7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8243C-B236-4591-A8BB-46999A2F2C2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01" name="Верхний колонтитул 4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3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8558F-3029-47F1-AE4B-6700141E112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9" name="Верхний колонтитул 4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62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A5B7E-5A50-4F18-B66C-A567F30F3B6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89" name="Верхний колонтитул 4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00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5CC71-1933-AD82-A026-D1DBA74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4E8571-BC42-E1F1-C562-5C20AC750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30167-6EF5-FB61-B74F-358C6E95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1FC06-3C0D-9A78-29FA-4EB675FF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D9999-84D5-71B2-3A59-AFF06561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8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DA238-764E-DA90-CCAA-B1D31354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2F18FB-5F79-5AD9-A6E7-EC9EDB5F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A0327-EF7F-4D6C-D2DB-49BC64D3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53B54-B867-FB0C-BB63-6B10BD38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A4A27-B907-B510-82CB-C83816B2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2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66094F-C5D0-2A80-7FFF-5C06D97E7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C82802-E793-C634-7A34-D22978467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34761D-3C2F-3698-57F4-B7491A05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B6F72-2F97-920F-3578-B0E5B265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C8399-A983-D4A7-E569-4F8F1A9A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6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8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5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AE4B4-A291-AEF6-BCA2-51FDF61FE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4FDC16-D072-60FE-5781-ADA2392B9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72E53-3D22-1AF3-E6FE-1C97CB1A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2C82B-0513-65D8-CDF1-4D6F6B4E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5D5CAF-FAF0-946C-2494-25AD8499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404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D2B47-B455-255A-4831-977C3AB4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CC724-44D7-69E4-9B01-6C153D5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ED5D6-4074-0BF5-A5EB-C9A7BBB4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3ECAE-C0FB-F5B6-F4C4-F2252272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02E77-8E96-9949-D6B0-57C85210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48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BFDE4-98CD-317A-54D3-6D819B2F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BED69-D731-103C-FFCC-7ABE00380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D684D-2B08-9EA9-95B2-6CF77015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09D1A-E053-283C-C945-E102F6E6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96902-19AF-B242-BAAD-786445D9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87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1D48B-664D-DF41-56E4-88DE7146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50F9B-04A7-B6C2-07E1-9105072CA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87C97-EB06-4BCB-3BAE-8E55CC84B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94D0D-17BA-0BC9-C496-1DDFBCD8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6167F-8BB5-A27B-DCFE-615C0B22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B40142-85A2-B607-2D42-B11E288F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38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7963C-03DE-82D4-339C-2E39A067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033F6A-66AB-BB14-4E6B-74DF96F9E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FE681-1B30-0423-B270-580F7CE08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6FC5EB-18B3-98D3-CAC4-EF8AE7B8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66B76F-F956-B331-4383-CE20DF417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57839D-9577-7AFE-7598-AB7A35E5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CCEFBC-7D9C-88A6-331F-99B398AE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C137A9-CB80-F83A-A5E9-95CBB682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76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9B017-FCC0-4DDB-034D-8F1850A4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AC6324-6A44-6462-96F0-30236B82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8F74DF-478E-5982-43B4-103F38C9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971B5B-A585-3DAD-C787-9DC82C4F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13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60239-15AD-19D0-69F6-06F87E81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E2D57-91E5-CEB6-7DA7-276CAC48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D52A58-5399-3046-1920-1A55938E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B9211-A723-B0EE-EDEC-ABC8A194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37D18-FF06-4F7C-64C8-34EB819E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17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78E870-A348-1083-5737-A7C8A600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18F88C-B29A-B3C3-6ECC-3A55337A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A2C8B0-A1F0-6997-4965-A09E87AE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318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726F0-31A3-B138-E26C-C3C6D1E6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437C5-2C4E-1FE5-61F0-FF56E8AB7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6FEB7A-5FF0-FD90-55CB-A02C29561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C5F515-FD8D-FB1A-16C4-30151937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9B10FC-5586-1A80-E937-514C3A6A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515AEA-6E79-BB50-433B-1BCBD831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96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BB7A9-E33B-02D7-B171-D46F7273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56CF7E-6751-6188-0880-8451A1DF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B80409-8853-0282-CF6E-AB025E69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DC1B1F-FC81-3A75-C86D-347E11CC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B135DB-E4EF-F48A-2BF9-10D86409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6EEC26-DF90-3190-72EE-E65B13D9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49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C20B7-A990-29F1-F22D-5472B4ED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1A7223-997A-9BA7-4B3D-D71FC39AC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9D0D5-D055-1BCC-790D-F5283D82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35898-422D-34DD-5AB4-4C698C91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7BEAB-718E-9201-CD05-0851259B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9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B4DAFC-3E88-6F32-0C36-A80B21EB3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75E449-A533-9B84-0B0E-490B4065A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97C16-9866-B332-B132-382071B3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C3AEE-8AF8-69A3-8520-1B095789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1F9FED-B374-C1F1-9FCB-495AA486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166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2408" y="2634233"/>
            <a:ext cx="10327182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52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0D692-74DE-8BA7-9161-1670AC2B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AB9DC-CD67-1673-D88A-46768970D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4F26F-DE60-9F04-F331-1554C45E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A1427-E811-FA18-8DFE-5F58F2F8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AE52A-16AC-44D1-570E-E9413D37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3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4A6E3-A3EB-9ABE-C141-9721D990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A7133-B51A-746C-47EC-2EB5AD466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A735D1-B1C7-57AE-1140-9C993E81A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278B5-0BF9-D6E0-9A44-CE065B9E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EA377-9279-A7D9-111B-50DB135C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20895D-8931-E6D3-DA03-E72AE62B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42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46F9D-1491-42BE-9CCA-37282672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4B397-FAA3-32CC-7B83-906AB86DF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D0AD94-B11B-B857-0F84-DF300E1E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AA3A11-9337-965E-67B0-482CE5C9F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4135C5-3095-A2D6-70C1-C04118E9F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83A950-B549-2049-82A6-5231F654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CB5BF-64CF-79AC-1C1B-17C6BCE5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D19720-B51D-3528-6B27-AEA7E141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83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74BDF-F41D-E874-FD1D-D3F008BD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D74F86-3F2F-787E-7923-1C04D821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737F74-F7AE-6E55-B987-8ABF448F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30C02-E4E6-2974-20E2-69939322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2C7B4F-9733-1534-D8DE-30045964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8ADC84-12F6-8123-60E0-721A5738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AFF5FE-AFBF-CD53-BA82-A047C118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31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6FB6-EED4-58B5-7858-94754834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DBB16-D5B6-F173-E9F5-E610ECC1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A19B7A-5EE5-13FE-05C5-7F345F6FD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09A5C5-C2E1-67E8-482B-FE4E84D4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25F6DF-7E79-7D6D-6236-A716C18A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65F0C-4893-865D-36F9-38F6E1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35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FA522-45A8-BAB3-69D6-2759D857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9B036B-F995-EEE3-E677-53CE96704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E10E3-E04B-89AD-FEC4-F7423A557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C36BC-203C-3971-A474-34232C65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0EC58F-E525-E4E6-5BB9-7B2C2595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89CA6E-EFE1-FB01-890B-F2F74E87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54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CDF65-FB0A-5864-CD8D-9CE44AE7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40C68-0C99-2A5C-97FA-473F05481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02444-A70E-6642-24D5-1BB6A888D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28C4-0532-4C61-B961-4AC06B063C39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5DAE4-1831-A64D-6C84-E90F33EDD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A8361-C98A-19C9-0D5E-9E61778DB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42DB-3810-4BA3-95DD-7D6375901F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6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7" r:id="rId12"/>
    <p:sldLayoutId id="21474837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16C0-CDD2-F280-D7C7-5D1156C3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1628E1-D9C1-9D72-0EF9-560893958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8CCF7-C2D9-C8E6-D094-21D1D6105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A6DF6-C445-48B6-8937-85F9DFB1D3CF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6703B-3C69-FBAF-FE74-918DDB2E7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8B5D9A-7FE8-DC6A-A949-57D281375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835F-B1E9-4FC6-AAAF-46B613FD4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2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1FD5C-8B60-12A7-0CB3-513504A5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1" y="480571"/>
            <a:ext cx="10515600" cy="66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778E5-4916-1F7A-627F-50A23307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209"/>
            <a:ext cx="10515600" cy="376560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России от 27.04.2021г № 404н «Об утверждении Порядка проведения профилактического медицинского осмотра и диспансеризации определенных групп взрослого населения».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01.07.2021г № 698н «Об утверждении Порядка направления граждан на прохождение углубленной диспансеризации, включая категории граждан, проходящих углубленную диспансеризацию в первоочередном порядке».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МЗ РФ от 15.03.2022г № 168н «Об утверждении порядка проведения диспансерного наблюдения за взрослыми».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762F75-E4B9-4976-8356-1041039E6588}"/>
              </a:ext>
            </a:extLst>
          </p:cNvPr>
          <p:cNvSpPr/>
          <p:nvPr/>
        </p:nvSpPr>
        <p:spPr>
          <a:xfrm>
            <a:off x="941034" y="1126098"/>
            <a:ext cx="2407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Взрослое населе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endParaRPr lang="ru-RU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9940649-DFE1-4580-99FE-98CA14345FD3}"/>
              </a:ext>
            </a:extLst>
          </p:cNvPr>
          <p:cNvSpPr txBox="1">
            <a:spLocks/>
          </p:cNvSpPr>
          <p:nvPr/>
        </p:nvSpPr>
        <p:spPr>
          <a:xfrm>
            <a:off x="941034" y="4907741"/>
            <a:ext cx="10515600" cy="1429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690E7-4E0E-4235-A08C-377E03852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42" y="4492102"/>
            <a:ext cx="2543317" cy="2299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30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12236" y="312557"/>
            <a:ext cx="9650462" cy="511486"/>
          </a:xfrm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ОПРОСНИКА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ru-RU" sz="16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9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685360" y="1466993"/>
          <a:ext cx="10744012" cy="455438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5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74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7" marR="96757" marT="48378" marB="48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Интерпретация</a:t>
                      </a:r>
                    </a:p>
                    <a:p>
                      <a:pPr algn="l"/>
                      <a:r>
                        <a:rPr lang="ru-RU" sz="17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риска</a:t>
                      </a:r>
                      <a:endParaRPr lang="ru-RU" sz="17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Вид рекомендаций</a:t>
                      </a:r>
                      <a:endParaRPr lang="ru-RU" sz="17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128"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0-7</a:t>
                      </a:r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7" marR="96757" marT="48378" marB="48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dirty="0">
                          <a:latin typeface="Arial" pitchFamily="34" charset="0"/>
                          <a:cs typeface="Arial" pitchFamily="34" charset="0"/>
                        </a:rPr>
                        <a:t>Низкий</a:t>
                      </a:r>
                      <a:r>
                        <a:rPr lang="ru-RU" altLang="ru-RU" sz="1500" baseline="0" dirty="0">
                          <a:latin typeface="Arial" pitchFamily="34" charset="0"/>
                          <a:cs typeface="Arial" pitchFamily="34" charset="0"/>
                        </a:rPr>
                        <a:t> риск для здоровья вследствие потребления алкоголя/</a:t>
                      </a:r>
                      <a:r>
                        <a:rPr lang="ru-RU" altLang="ru-RU" sz="1500" dirty="0">
                          <a:latin typeface="Arial" pitchFamily="34" charset="0"/>
                          <a:cs typeface="Arial" pitchFamily="34" charset="0"/>
                        </a:rPr>
                        <a:t> низкая вероятность алкогольной зависимости. 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Информирование по проблемам, связанным с употреблением алкоголя</a:t>
                      </a:r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751"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8-15</a:t>
                      </a:r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7" marR="96757" marT="48378" marB="48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dirty="0">
                          <a:latin typeface="Arial" pitchFamily="34" charset="0"/>
                          <a:cs typeface="Arial" pitchFamily="34" charset="0"/>
                        </a:rPr>
                        <a:t>Зона чрезмерного или рискованного/ опасного потребления алкоголя. (увеличение риска вредных последствий для здоровья в будущем)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Простая</a:t>
                      </a:r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 рекомендация</a:t>
                      </a:r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512">
                <a:tc>
                  <a:txBody>
                    <a:bodyPr/>
                    <a:lstStyle/>
                    <a:p>
                      <a:r>
                        <a:rPr lang="ru-RU" altLang="ru-RU" sz="1700" dirty="0">
                          <a:latin typeface="Arial" pitchFamily="34" charset="0"/>
                          <a:cs typeface="Arial" pitchFamily="34" charset="0"/>
                        </a:rPr>
                        <a:t>16-19</a:t>
                      </a:r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7" marR="96757" marT="48378" marB="48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Употребление алкоголя с вредными / пагубными </a:t>
                      </a: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altLang="ru-RU" sz="1500" dirty="0">
                          <a:latin typeface="Arial" pitchFamily="34" charset="0"/>
                          <a:cs typeface="Arial" pitchFamily="34" charset="0"/>
                        </a:rPr>
                        <a:t>пасными </a:t>
                      </a:r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последствиями (высокий долгосрочный риск заболеваний, например, для заболеваний печени, сердца и т.д.)для здоровья</a:t>
                      </a:r>
                      <a:r>
                        <a:rPr lang="ru-RU" altLang="ru-RU" sz="1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Краткая консультация с мониторингом</a:t>
                      </a: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128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7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7" marR="96757" marT="48378" marB="48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dirty="0">
                          <a:latin typeface="Arial" pitchFamily="34" charset="0"/>
                          <a:cs typeface="Arial" pitchFamily="34" charset="0"/>
                        </a:rPr>
                        <a:t>Возможно наличие алкогольной зависимости.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 к психиатру-наркологу</a:t>
                      </a:r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759" marR="96759" marT="48354" marB="483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5" name="Номер слайда 1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6115" indent="-30235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9408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3172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6935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0698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4462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8225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1988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B8340-3571-41CC-9388-7C1B208D6FCF}" type="slidenum">
              <a:rPr kumimoji="0" lang="ru-RU" altLang="ru-RU" sz="1376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376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0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07198" y="338054"/>
            <a:ext cx="9623583" cy="553998"/>
          </a:xfrm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СКРИНИНГ- ТЕСТ НА УПОТРЕБЛЕНИЕ НАРКОТИКОВ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 ВЕЩЕСТВ (DAST10)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5360" y="1238540"/>
          <a:ext cx="10744011" cy="534364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8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Вопросы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Ответы</a:t>
                      </a:r>
                      <a:endParaRPr lang="ru-RU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Принимали ли Вы наркотические или психотропные вещества без рекомендации врача?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Нет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Да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Употребляли ли Вы одновременно более чем одно психотропное вещество /наркотик?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Нет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Да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Считаете ли Вы, что можете прекратить употребление психотропных веществ/наркотиков без назначения врача, всегда, когда захотите?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Нет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Да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Бывали ли у Вас состояния полного «отключения» или «вспышки пережитого» в результате приема психотропных веществ/наркотиков без назначения врача?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Нет</a:t>
                      </a:r>
                      <a:endParaRPr lang="ru-RU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Да</a:t>
                      </a:r>
                      <a:endParaRPr lang="ru-RU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когда-нибудь чувствовали себя плохо или вину из-за употребления психотропных веществ/наркотиков без назначения врача?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Нет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Да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Проявляли ли беспокойство или недовольство по поводу Вашего употребления психотропных веществ/наркотиков без назначения врача близкие вам люди -родители, братья, сестры и т.д.?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Нет</a:t>
                      </a:r>
                      <a:endParaRPr lang="ru-RU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Да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Приходилось ли Вам игнорировать семью или обязанности, связанные с работой или учебой из-за приема психотропных веществ/наркотиков без назначения врача?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Нет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Да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Вовлекались ли Вы в противоправную деятельность, чтобы достать психотропные вещества/наркотики?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Нет</a:t>
                      </a:r>
                      <a:endParaRPr lang="ru-RU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</a:rPr>
                        <a:t>Да</a:t>
                      </a:r>
                      <a:endParaRPr lang="ru-RU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Испытывали ли вы симптомы отмены (плохое самочувствие) после прекращения приема психотропных веществ/наркотиков без назначения врача?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Нет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Да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8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 ли у Вас медицинские проблемы, связанные с приемом психотропных веществ/наркотиков без назначения врача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(например, нарушения памяти, гепатит, ВИЧ- инфекция, судороги, кровотечение и т.д.)?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Нет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Да</a:t>
                      </a:r>
                      <a:endParaRPr lang="ru-RU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8738" name="Номер слайда 1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6115" indent="-30235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9408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3172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6935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0698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4462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8225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1988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F261C-E2B8-47D7-A115-808B5E9CC885}" type="slidenum">
              <a:rPr kumimoji="0" lang="ru-RU" altLang="ru-RU" sz="1376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376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9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12236" y="377547"/>
            <a:ext cx="9623584" cy="527517"/>
          </a:xfrm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ОПРОСНИКА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DAST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3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/>
            </a:r>
            <a:br>
              <a:rPr lang="ru-RU" sz="1693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</a:br>
            <a:endParaRPr lang="ru-RU" sz="1693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38222" y="1090864"/>
          <a:ext cx="10744011" cy="502414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00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риска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Предлагаемые действия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риска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Никаких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 уровень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Наблюдение, назначение следующей встречи с повторной оценкой</a:t>
                      </a:r>
                    </a:p>
                  </a:txBody>
                  <a:tcPr marL="72565" marR="725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уровень</a:t>
                      </a:r>
                    </a:p>
                  </a:txBody>
                  <a:tcPr marL="72565" marR="725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Углубленная оценка и консультация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Существенный уровень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Углубленная оценка и консультация, направление к специалисту (психиатру-наркологу)</a:t>
                      </a:r>
                    </a:p>
                  </a:txBody>
                  <a:tcPr marL="72565" marR="725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Тяжелый уровень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65" marR="725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Углубленная оценка и консультация, направление к специалисту</a:t>
                      </a:r>
                    </a:p>
                  </a:txBody>
                  <a:tcPr marL="72565" marR="725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55" name="Номер слайда 1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6115" indent="-30235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9408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3172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6935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0698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4462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8225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1988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F95EE-6169-4810-BFD1-C0A7F96E19F9}" type="slidenum">
              <a:rPr kumimoji="0" lang="ru-RU" altLang="ru-RU" sz="1376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376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0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771031" y="276013"/>
            <a:ext cx="9752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МАРШРУТИЗАЦИЯ (АЛГОРИТМ) РАННЕГО ВЫЯВЛЕНИЯ ЛИЦ С НАРКОЛОГИЧЕСКИМИ РАССТРОЙСТВАМИ ИЛИ РИСКОМ ИХ РАЗВИТИЯ ПРИ ОКАЗАНИИ МЕДИЦИНСКОЙ ПОМОЩИ (ПРОДОЛЖЕНИЕ)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04522" y="1326726"/>
            <a:ext cx="10056973" cy="678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выявлении у гражданина (пациента) наркологических расстройств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 риска их развития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07882" y="2673087"/>
            <a:ext cx="10056973" cy="678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профилактического консультирования с применением мотивационного подхода, в том числе в кабинете (отделении, центре) медицинской профилактики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04522" y="4108445"/>
            <a:ext cx="10056973" cy="1264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3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направление на консультацию к врачу психиатру-наркологу (организация консультации врача психиатра-нарколога)  с внесением записей в медицинскую карту пациента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Журнал учета лиц с наркологическими расстройствами и риском их развития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004522" y="6098637"/>
            <a:ext cx="9967943" cy="385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контроль проведения консультации врачом психиатром-наркологом</a:t>
            </a:r>
          </a:p>
        </p:txBody>
      </p:sp>
      <p:sp>
        <p:nvSpPr>
          <p:cNvPr id="16" name="Стрелка вниз 19"/>
          <p:cNvSpPr/>
          <p:nvPr/>
        </p:nvSpPr>
        <p:spPr>
          <a:xfrm>
            <a:off x="5647494" y="2073401"/>
            <a:ext cx="534177" cy="608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трелка вниз 19"/>
          <p:cNvSpPr/>
          <p:nvPr/>
        </p:nvSpPr>
        <p:spPr>
          <a:xfrm>
            <a:off x="5650854" y="3429002"/>
            <a:ext cx="534177" cy="608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659253" y="5422926"/>
            <a:ext cx="534177" cy="608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8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D8A40CA-6310-4918-9E2C-AF357C3B6F3D}"/>
              </a:ext>
            </a:extLst>
          </p:cNvPr>
          <p:cNvSpPr txBox="1">
            <a:spLocks/>
          </p:cNvSpPr>
          <p:nvPr/>
        </p:nvSpPr>
        <p:spPr>
          <a:xfrm>
            <a:off x="2855166" y="93009"/>
            <a:ext cx="9004041" cy="910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eaLnBrk="0" hangingPunct="0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385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медицинской документации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B17904A-E7FE-4412-9CBF-A9DB1D2DAF7D}"/>
              </a:ext>
            </a:extLst>
          </p:cNvPr>
          <p:cNvCxnSpPr>
            <a:cxnSpLocks/>
          </p:cNvCxnSpPr>
          <p:nvPr/>
        </p:nvCxnSpPr>
        <p:spPr>
          <a:xfrm>
            <a:off x="227884" y="3080124"/>
            <a:ext cx="1119971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组合 41">
            <a:extLst>
              <a:ext uri="{FF2B5EF4-FFF2-40B4-BE49-F238E27FC236}">
                <a16:creationId xmlns:a16="http://schemas.microsoft.com/office/drawing/2014/main" id="{FACAE7AD-20A8-4435-B0E5-8EDD34C6780C}"/>
              </a:ext>
            </a:extLst>
          </p:cNvPr>
          <p:cNvGrpSpPr/>
          <p:nvPr/>
        </p:nvGrpSpPr>
        <p:grpSpPr>
          <a:xfrm>
            <a:off x="357486" y="1693658"/>
            <a:ext cx="507485" cy="480979"/>
            <a:chOff x="4345444" y="2542859"/>
            <a:chExt cx="1810550" cy="1811205"/>
          </a:xfrm>
          <a:effectLst/>
        </p:grpSpPr>
        <p:grpSp>
          <p:nvGrpSpPr>
            <p:cNvPr id="27" name="组合 43">
              <a:extLst>
                <a:ext uri="{FF2B5EF4-FFF2-40B4-BE49-F238E27FC236}">
                  <a16:creationId xmlns:a16="http://schemas.microsoft.com/office/drawing/2014/main" id="{FF0D0329-BE5D-4766-8749-E8BF502ACC1D}"/>
                </a:ext>
              </a:extLst>
            </p:cNvPr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9" name="同心圆 45">
                <a:extLst>
                  <a:ext uri="{FF2B5EF4-FFF2-40B4-BE49-F238E27FC236}">
                    <a16:creationId xmlns:a16="http://schemas.microsoft.com/office/drawing/2014/main" id="{97F3D7D8-5E2B-44C2-9537-02A1AEC0E505}"/>
                  </a:ext>
                </a:extLst>
              </p:cNvPr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" name="椭圆 46">
                <a:extLst>
                  <a:ext uri="{FF2B5EF4-FFF2-40B4-BE49-F238E27FC236}">
                    <a16:creationId xmlns:a16="http://schemas.microsoft.com/office/drawing/2014/main" id="{D9BB7979-FF57-4154-AE06-B336BD0692C3}"/>
                  </a:ext>
                </a:extLst>
              </p:cNvPr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28" name="椭圆 44">
              <a:extLst>
                <a:ext uri="{FF2B5EF4-FFF2-40B4-BE49-F238E27FC236}">
                  <a16:creationId xmlns:a16="http://schemas.microsoft.com/office/drawing/2014/main" id="{EC60DE81-7447-473C-877C-857CF15DC2E4}"/>
                </a:ext>
              </a:extLst>
            </p:cNvPr>
            <p:cNvSpPr/>
            <p:nvPr/>
          </p:nvSpPr>
          <p:spPr>
            <a:xfrm>
              <a:off x="4483177" y="2680639"/>
              <a:ext cx="1535084" cy="1535638"/>
            </a:xfrm>
            <a:prstGeom prst="ellipse">
              <a:avLst/>
            </a:prstGeom>
            <a:solidFill>
              <a:srgbClr val="F1F6E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1" name="TextBox 97">
            <a:extLst>
              <a:ext uri="{FF2B5EF4-FFF2-40B4-BE49-F238E27FC236}">
                <a16:creationId xmlns:a16="http://schemas.microsoft.com/office/drawing/2014/main" id="{94AB4919-6433-4B7E-B487-0D9C2FF2C334}"/>
              </a:ext>
            </a:extLst>
          </p:cNvPr>
          <p:cNvSpPr txBox="1"/>
          <p:nvPr/>
        </p:nvSpPr>
        <p:spPr>
          <a:xfrm>
            <a:off x="178072" y="1625675"/>
            <a:ext cx="842247" cy="616943"/>
          </a:xfrm>
          <a:prstGeom prst="rect">
            <a:avLst/>
          </a:prstGeom>
          <a:noFill/>
        </p:spPr>
        <p:txBody>
          <a:bodyPr wrap="square" lIns="184256" tIns="92128" rIns="184256" bIns="9212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41">
            <a:extLst>
              <a:ext uri="{FF2B5EF4-FFF2-40B4-BE49-F238E27FC236}">
                <a16:creationId xmlns:a16="http://schemas.microsoft.com/office/drawing/2014/main" id="{2E440C1F-7C07-4C5A-B505-0C10D81E4D2F}"/>
              </a:ext>
            </a:extLst>
          </p:cNvPr>
          <p:cNvGrpSpPr/>
          <p:nvPr/>
        </p:nvGrpSpPr>
        <p:grpSpPr>
          <a:xfrm>
            <a:off x="364344" y="3155691"/>
            <a:ext cx="507485" cy="480979"/>
            <a:chOff x="4345444" y="2542859"/>
            <a:chExt cx="1810550" cy="1811205"/>
          </a:xfrm>
          <a:effectLst/>
        </p:grpSpPr>
        <p:grpSp>
          <p:nvGrpSpPr>
            <p:cNvPr id="33" name="组合 43">
              <a:extLst>
                <a:ext uri="{FF2B5EF4-FFF2-40B4-BE49-F238E27FC236}">
                  <a16:creationId xmlns:a16="http://schemas.microsoft.com/office/drawing/2014/main" id="{DF0869CF-A293-4F26-9280-60A644D283EF}"/>
                </a:ext>
              </a:extLst>
            </p:cNvPr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5" name="同心圆 45">
                <a:extLst>
                  <a:ext uri="{FF2B5EF4-FFF2-40B4-BE49-F238E27FC236}">
                    <a16:creationId xmlns:a16="http://schemas.microsoft.com/office/drawing/2014/main" id="{69B5E1F5-7A6D-4834-976B-57B1F5D6B6FC}"/>
                  </a:ext>
                </a:extLst>
              </p:cNvPr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6" name="椭圆 46">
                <a:extLst>
                  <a:ext uri="{FF2B5EF4-FFF2-40B4-BE49-F238E27FC236}">
                    <a16:creationId xmlns:a16="http://schemas.microsoft.com/office/drawing/2014/main" id="{BC2711F2-87FF-4FAB-847D-2DFD8C59CCDB}"/>
                  </a:ext>
                </a:extLst>
              </p:cNvPr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34" name="椭圆 44">
              <a:extLst>
                <a:ext uri="{FF2B5EF4-FFF2-40B4-BE49-F238E27FC236}">
                  <a16:creationId xmlns:a16="http://schemas.microsoft.com/office/drawing/2014/main" id="{57F4CDA8-9D9C-4F84-9E13-08AA71E338ED}"/>
                </a:ext>
              </a:extLst>
            </p:cNvPr>
            <p:cNvSpPr/>
            <p:nvPr/>
          </p:nvSpPr>
          <p:spPr>
            <a:xfrm>
              <a:off x="4483177" y="2680639"/>
              <a:ext cx="1535084" cy="1535638"/>
            </a:xfrm>
            <a:prstGeom prst="ellipse">
              <a:avLst/>
            </a:prstGeom>
            <a:solidFill>
              <a:srgbClr val="F1F6E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7" name="TextBox 97">
            <a:extLst>
              <a:ext uri="{FF2B5EF4-FFF2-40B4-BE49-F238E27FC236}">
                <a16:creationId xmlns:a16="http://schemas.microsoft.com/office/drawing/2014/main" id="{52CB1F0C-3EBB-4407-BEA1-F56CF96E5EB2}"/>
              </a:ext>
            </a:extLst>
          </p:cNvPr>
          <p:cNvSpPr txBox="1"/>
          <p:nvPr/>
        </p:nvSpPr>
        <p:spPr>
          <a:xfrm>
            <a:off x="190104" y="3087710"/>
            <a:ext cx="842247" cy="616943"/>
          </a:xfrm>
          <a:prstGeom prst="rect">
            <a:avLst/>
          </a:prstGeom>
          <a:noFill/>
        </p:spPr>
        <p:txBody>
          <a:bodyPr wrap="square" lIns="184256" tIns="92128" rIns="184256" bIns="9212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8DEB2-D87C-411B-AD19-CB11D77E2867}"/>
              </a:ext>
            </a:extLst>
          </p:cNvPr>
          <p:cNvSpPr txBox="1"/>
          <p:nvPr/>
        </p:nvSpPr>
        <p:spPr>
          <a:xfrm>
            <a:off x="1132418" y="1625675"/>
            <a:ext cx="1055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Описание маммографии – двойное прочтение: </a:t>
            </a:r>
            <a:r>
              <a:rPr lang="ru-RU" dirty="0"/>
              <a:t>BI-RADS — это стандартизированная шкала оценки результатов маммографии, УЗИ и МРТ по степени риска наличия злокачественных образований молочной железы. Слово BI-RADS представляет собой акроним от «</a:t>
            </a:r>
            <a:r>
              <a:rPr lang="ru-RU" dirty="0" err="1"/>
              <a:t>Breast</a:t>
            </a:r>
            <a:r>
              <a:rPr lang="ru-RU" dirty="0"/>
              <a:t> </a:t>
            </a:r>
            <a:r>
              <a:rPr lang="ru-RU" dirty="0" err="1"/>
              <a:t>Imaging</a:t>
            </a:r>
            <a:r>
              <a:rPr lang="ru-RU" dirty="0"/>
              <a:t>-Reporting and Data System». Классификация </a:t>
            </a:r>
            <a:r>
              <a:rPr lang="ru-RU" dirty="0" err="1"/>
              <a:t>Bi</a:t>
            </a:r>
            <a:r>
              <a:rPr lang="ru-RU" dirty="0"/>
              <a:t>-RADS предложена Американским обществом радиологов (ACR).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048C4D-3793-4FB5-8F48-B39B95D03CD6}"/>
              </a:ext>
            </a:extLst>
          </p:cNvPr>
          <p:cNvSpPr txBox="1"/>
          <p:nvPr/>
        </p:nvSpPr>
        <p:spPr>
          <a:xfrm>
            <a:off x="1132418" y="3175130"/>
            <a:ext cx="10224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Интерпретация шкалы </a:t>
            </a:r>
            <a:r>
              <a:rPr lang="en-US" b="1" dirty="0"/>
              <a:t>BI-RADS </a:t>
            </a:r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Шкала BI-RADS состоит из 6 категорий, однако начинается с категории 0 — неполное исследование — требуется дообследование.[1]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    0: Неполное исследование (требуется дообследование)</a:t>
            </a:r>
          </a:p>
          <a:p>
            <a:pPr algn="just"/>
            <a:r>
              <a:rPr lang="ru-RU" b="1" dirty="0"/>
              <a:t>    1: Отрицательная (образования не выявлены)</a:t>
            </a:r>
          </a:p>
          <a:p>
            <a:pPr algn="just"/>
            <a:r>
              <a:rPr lang="ru-RU" b="1" dirty="0"/>
              <a:t>    2: Доброкачественные изменения</a:t>
            </a:r>
          </a:p>
          <a:p>
            <a:pPr algn="just"/>
            <a:r>
              <a:rPr lang="ru-RU" b="1" dirty="0"/>
              <a:t>    3: Вероятно доброкачественные изменения</a:t>
            </a:r>
          </a:p>
          <a:p>
            <a:pPr algn="just"/>
            <a:r>
              <a:rPr lang="ru-RU" b="1" dirty="0"/>
              <a:t>    4: Подозрение на рак</a:t>
            </a:r>
          </a:p>
          <a:p>
            <a:pPr algn="just"/>
            <a:r>
              <a:rPr lang="ru-RU" b="1" dirty="0"/>
              <a:t>    5: Характерно для рака</a:t>
            </a:r>
          </a:p>
          <a:p>
            <a:pPr algn="just"/>
            <a:r>
              <a:rPr lang="ru-RU" b="1" dirty="0"/>
              <a:t>    6: Верифицированный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D8A40CA-6310-4918-9E2C-AF357C3B6F3D}"/>
              </a:ext>
            </a:extLst>
          </p:cNvPr>
          <p:cNvSpPr txBox="1">
            <a:spLocks/>
          </p:cNvSpPr>
          <p:nvPr/>
        </p:nvSpPr>
        <p:spPr>
          <a:xfrm>
            <a:off x="2855166" y="93009"/>
            <a:ext cx="9004041" cy="910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eaLnBrk="0" hangingPunct="0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385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медицинской документации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B17904A-E7FE-4412-9CBF-A9DB1D2DAF7D}"/>
              </a:ext>
            </a:extLst>
          </p:cNvPr>
          <p:cNvCxnSpPr>
            <a:cxnSpLocks/>
          </p:cNvCxnSpPr>
          <p:nvPr/>
        </p:nvCxnSpPr>
        <p:spPr>
          <a:xfrm>
            <a:off x="227884" y="3080124"/>
            <a:ext cx="1119971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组合 41">
            <a:extLst>
              <a:ext uri="{FF2B5EF4-FFF2-40B4-BE49-F238E27FC236}">
                <a16:creationId xmlns:a16="http://schemas.microsoft.com/office/drawing/2014/main" id="{FACAE7AD-20A8-4435-B0E5-8EDD34C6780C}"/>
              </a:ext>
            </a:extLst>
          </p:cNvPr>
          <p:cNvGrpSpPr/>
          <p:nvPr/>
        </p:nvGrpSpPr>
        <p:grpSpPr>
          <a:xfrm>
            <a:off x="357486" y="1693658"/>
            <a:ext cx="507485" cy="480979"/>
            <a:chOff x="4345444" y="2542859"/>
            <a:chExt cx="1810550" cy="1811205"/>
          </a:xfrm>
          <a:effectLst/>
        </p:grpSpPr>
        <p:grpSp>
          <p:nvGrpSpPr>
            <p:cNvPr id="27" name="组合 43">
              <a:extLst>
                <a:ext uri="{FF2B5EF4-FFF2-40B4-BE49-F238E27FC236}">
                  <a16:creationId xmlns:a16="http://schemas.microsoft.com/office/drawing/2014/main" id="{FF0D0329-BE5D-4766-8749-E8BF502ACC1D}"/>
                </a:ext>
              </a:extLst>
            </p:cNvPr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9" name="同心圆 45">
                <a:extLst>
                  <a:ext uri="{FF2B5EF4-FFF2-40B4-BE49-F238E27FC236}">
                    <a16:creationId xmlns:a16="http://schemas.microsoft.com/office/drawing/2014/main" id="{97F3D7D8-5E2B-44C2-9537-02A1AEC0E505}"/>
                  </a:ext>
                </a:extLst>
              </p:cNvPr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" name="椭圆 46">
                <a:extLst>
                  <a:ext uri="{FF2B5EF4-FFF2-40B4-BE49-F238E27FC236}">
                    <a16:creationId xmlns:a16="http://schemas.microsoft.com/office/drawing/2014/main" id="{D9BB7979-FF57-4154-AE06-B336BD0692C3}"/>
                  </a:ext>
                </a:extLst>
              </p:cNvPr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28" name="椭圆 44">
              <a:extLst>
                <a:ext uri="{FF2B5EF4-FFF2-40B4-BE49-F238E27FC236}">
                  <a16:creationId xmlns:a16="http://schemas.microsoft.com/office/drawing/2014/main" id="{EC60DE81-7447-473C-877C-857CF15DC2E4}"/>
                </a:ext>
              </a:extLst>
            </p:cNvPr>
            <p:cNvSpPr/>
            <p:nvPr/>
          </p:nvSpPr>
          <p:spPr>
            <a:xfrm>
              <a:off x="4483177" y="2680639"/>
              <a:ext cx="1535084" cy="1535638"/>
            </a:xfrm>
            <a:prstGeom prst="ellipse">
              <a:avLst/>
            </a:prstGeom>
            <a:solidFill>
              <a:srgbClr val="F1F6E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1" name="TextBox 97">
            <a:extLst>
              <a:ext uri="{FF2B5EF4-FFF2-40B4-BE49-F238E27FC236}">
                <a16:creationId xmlns:a16="http://schemas.microsoft.com/office/drawing/2014/main" id="{94AB4919-6433-4B7E-B487-0D9C2FF2C334}"/>
              </a:ext>
            </a:extLst>
          </p:cNvPr>
          <p:cNvSpPr txBox="1"/>
          <p:nvPr/>
        </p:nvSpPr>
        <p:spPr>
          <a:xfrm>
            <a:off x="178072" y="1625675"/>
            <a:ext cx="842247" cy="616943"/>
          </a:xfrm>
          <a:prstGeom prst="rect">
            <a:avLst/>
          </a:prstGeom>
          <a:noFill/>
        </p:spPr>
        <p:txBody>
          <a:bodyPr wrap="square" lIns="184256" tIns="92128" rIns="184256" bIns="9212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41">
            <a:extLst>
              <a:ext uri="{FF2B5EF4-FFF2-40B4-BE49-F238E27FC236}">
                <a16:creationId xmlns:a16="http://schemas.microsoft.com/office/drawing/2014/main" id="{2E440C1F-7C07-4C5A-B505-0C10D81E4D2F}"/>
              </a:ext>
            </a:extLst>
          </p:cNvPr>
          <p:cNvGrpSpPr/>
          <p:nvPr/>
        </p:nvGrpSpPr>
        <p:grpSpPr>
          <a:xfrm>
            <a:off x="364344" y="3155691"/>
            <a:ext cx="507485" cy="480979"/>
            <a:chOff x="4345444" y="2542859"/>
            <a:chExt cx="1810550" cy="1811205"/>
          </a:xfrm>
          <a:effectLst/>
        </p:grpSpPr>
        <p:grpSp>
          <p:nvGrpSpPr>
            <p:cNvPr id="33" name="组合 43">
              <a:extLst>
                <a:ext uri="{FF2B5EF4-FFF2-40B4-BE49-F238E27FC236}">
                  <a16:creationId xmlns:a16="http://schemas.microsoft.com/office/drawing/2014/main" id="{DF0869CF-A293-4F26-9280-60A644D283EF}"/>
                </a:ext>
              </a:extLst>
            </p:cNvPr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5" name="同心圆 45">
                <a:extLst>
                  <a:ext uri="{FF2B5EF4-FFF2-40B4-BE49-F238E27FC236}">
                    <a16:creationId xmlns:a16="http://schemas.microsoft.com/office/drawing/2014/main" id="{69B5E1F5-7A6D-4834-976B-57B1F5D6B6FC}"/>
                  </a:ext>
                </a:extLst>
              </p:cNvPr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6" name="椭圆 46">
                <a:extLst>
                  <a:ext uri="{FF2B5EF4-FFF2-40B4-BE49-F238E27FC236}">
                    <a16:creationId xmlns:a16="http://schemas.microsoft.com/office/drawing/2014/main" id="{BC2711F2-87FF-4FAB-847D-2DFD8C59CCDB}"/>
                  </a:ext>
                </a:extLst>
              </p:cNvPr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34" name="椭圆 44">
              <a:extLst>
                <a:ext uri="{FF2B5EF4-FFF2-40B4-BE49-F238E27FC236}">
                  <a16:creationId xmlns:a16="http://schemas.microsoft.com/office/drawing/2014/main" id="{57F4CDA8-9D9C-4F84-9E13-08AA71E338ED}"/>
                </a:ext>
              </a:extLst>
            </p:cNvPr>
            <p:cNvSpPr/>
            <p:nvPr/>
          </p:nvSpPr>
          <p:spPr>
            <a:xfrm>
              <a:off x="4483177" y="2680639"/>
              <a:ext cx="1535084" cy="1535638"/>
            </a:xfrm>
            <a:prstGeom prst="ellipse">
              <a:avLst/>
            </a:prstGeom>
            <a:solidFill>
              <a:srgbClr val="F1F6E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7" name="TextBox 97">
            <a:extLst>
              <a:ext uri="{FF2B5EF4-FFF2-40B4-BE49-F238E27FC236}">
                <a16:creationId xmlns:a16="http://schemas.microsoft.com/office/drawing/2014/main" id="{52CB1F0C-3EBB-4407-BEA1-F56CF96E5EB2}"/>
              </a:ext>
            </a:extLst>
          </p:cNvPr>
          <p:cNvSpPr txBox="1"/>
          <p:nvPr/>
        </p:nvSpPr>
        <p:spPr>
          <a:xfrm>
            <a:off x="190104" y="3087710"/>
            <a:ext cx="842247" cy="616943"/>
          </a:xfrm>
          <a:prstGeom prst="rect">
            <a:avLst/>
          </a:prstGeom>
          <a:noFill/>
        </p:spPr>
        <p:txBody>
          <a:bodyPr wrap="square" lIns="184256" tIns="92128" rIns="184256" bIns="9212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8DEB2-D87C-411B-AD19-CB11D77E2867}"/>
              </a:ext>
            </a:extLst>
          </p:cNvPr>
          <p:cNvSpPr txBox="1"/>
          <p:nvPr/>
        </p:nvSpPr>
        <p:spPr>
          <a:xfrm>
            <a:off x="1132418" y="1625675"/>
            <a:ext cx="1088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Цитологическое исследование соскобов шейки матки и цервикального канала с описанием по терминологической системе </a:t>
            </a:r>
            <a:r>
              <a:rPr lang="ru-RU" b="1" dirty="0" err="1"/>
              <a:t>Бетесда</a:t>
            </a:r>
            <a:r>
              <a:rPr lang="ru-RU" b="1" dirty="0"/>
              <a:t> (The Bethesda System – TBS) : </a:t>
            </a:r>
            <a:r>
              <a:rPr lang="ru-RU" dirty="0"/>
              <a:t> Терминологическая система </a:t>
            </a:r>
            <a:r>
              <a:rPr lang="ru-RU" dirty="0" err="1"/>
              <a:t>Бетесда</a:t>
            </a:r>
            <a:r>
              <a:rPr lang="ru-RU" dirty="0"/>
              <a:t> (ТБС, 2001 г.) разработана для унификации описаний результатов цитологического исследования эпителия шейки матки (с целью представления их в удобной клиницистам форме), с выделением в отдельные группы находок разной клинической значимости и оценкой адекватности исследуемого материала.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048C4D-3793-4FB5-8F48-B39B95D03CD6}"/>
              </a:ext>
            </a:extLst>
          </p:cNvPr>
          <p:cNvSpPr txBox="1"/>
          <p:nvPr/>
        </p:nvSpPr>
        <p:spPr>
          <a:xfrm>
            <a:off x="1144450" y="3113544"/>
            <a:ext cx="10869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Интерпретация шкалы </a:t>
            </a:r>
            <a:r>
              <a:rPr lang="en-US" b="1" dirty="0"/>
              <a:t>Bethesda</a:t>
            </a:r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NILM (1 класс) – </a:t>
            </a:r>
            <a:r>
              <a:rPr lang="ru-RU" dirty="0"/>
              <a:t>норма, злокачественных клеток нет – лечение не требуется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ASC, ASC-US, ASC-H (2 класс) – </a:t>
            </a:r>
            <a:r>
              <a:rPr lang="ru-RU" dirty="0"/>
              <a:t>реактивные изменения клеток, которые говорят о воспалении – необходимо купировать воспалительный процесс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LSIL (3 класс) – </a:t>
            </a:r>
            <a:r>
              <a:rPr lang="ru-RU" dirty="0"/>
              <a:t>слабая дисплазия, низкая вероятность развития онкологии – необходим контроль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HSIL (3-4 класс) – </a:t>
            </a:r>
            <a:r>
              <a:rPr lang="ru-RU" dirty="0"/>
              <a:t>умеренная или тяжёлая дисплазия, единичные подозрительные клетки, высокий риск развития или подозрение на начальную стадию – требуется дополнительная диагностика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CIS (5 класс) – </a:t>
            </a:r>
            <a:r>
              <a:rPr lang="ru-RU" dirty="0"/>
              <a:t>карцинома, инвазивный рак – требуется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93125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055"/>
          <a:ext cx="9144000" cy="6673530"/>
          <a:chOff x="0" y="206055"/>
          <a:chExt cx="9144000" cy="667353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6056"/>
            <a:ext cx="91440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6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567" y="216348"/>
            <a:ext cx="8623935" cy="649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2120" marR="5080" indent="-1710055">
              <a:lnSpc>
                <a:spcPct val="107200"/>
              </a:lnSpc>
              <a:spcBef>
                <a:spcPts val="100"/>
              </a:spcBef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пациентов,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диспансерному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наблюдению,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перенесших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инфекцию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6257" y="6664007"/>
            <a:ext cx="5118735" cy="116205"/>
          </a:xfrm>
          <a:custGeom>
            <a:avLst/>
            <a:gdLst/>
            <a:ahLst/>
            <a:cxnLst/>
            <a:rect l="l" t="t" r="r" b="b"/>
            <a:pathLst>
              <a:path w="5118734" h="116204">
                <a:moveTo>
                  <a:pt x="5041942" y="31751"/>
                </a:moveTo>
                <a:lnTo>
                  <a:pt x="0" y="103060"/>
                </a:lnTo>
                <a:lnTo>
                  <a:pt x="253" y="115760"/>
                </a:lnTo>
                <a:lnTo>
                  <a:pt x="5042111" y="44452"/>
                </a:lnTo>
                <a:lnTo>
                  <a:pt x="5041942" y="31751"/>
                </a:lnTo>
                <a:close/>
              </a:path>
              <a:path w="5118734" h="116204">
                <a:moveTo>
                  <a:pt x="5106937" y="31572"/>
                </a:moveTo>
                <a:lnTo>
                  <a:pt x="5054599" y="31572"/>
                </a:lnTo>
                <a:lnTo>
                  <a:pt x="5054853" y="44272"/>
                </a:lnTo>
                <a:lnTo>
                  <a:pt x="5042111" y="44452"/>
                </a:lnTo>
                <a:lnTo>
                  <a:pt x="5042535" y="76193"/>
                </a:lnTo>
                <a:lnTo>
                  <a:pt x="5118226" y="37020"/>
                </a:lnTo>
                <a:lnTo>
                  <a:pt x="5106937" y="31572"/>
                </a:lnTo>
                <a:close/>
              </a:path>
              <a:path w="5118734" h="116204">
                <a:moveTo>
                  <a:pt x="5054599" y="31572"/>
                </a:moveTo>
                <a:lnTo>
                  <a:pt x="5041942" y="31751"/>
                </a:lnTo>
                <a:lnTo>
                  <a:pt x="5042111" y="44452"/>
                </a:lnTo>
                <a:lnTo>
                  <a:pt x="5054853" y="44272"/>
                </a:lnTo>
                <a:lnTo>
                  <a:pt x="5054599" y="31572"/>
                </a:lnTo>
                <a:close/>
              </a:path>
              <a:path w="5118734" h="116204">
                <a:moveTo>
                  <a:pt x="5041519" y="0"/>
                </a:moveTo>
                <a:lnTo>
                  <a:pt x="5041942" y="31751"/>
                </a:lnTo>
                <a:lnTo>
                  <a:pt x="5054599" y="31572"/>
                </a:lnTo>
                <a:lnTo>
                  <a:pt x="5106937" y="31572"/>
                </a:lnTo>
                <a:lnTo>
                  <a:pt x="504151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9284" y="5899403"/>
            <a:ext cx="4181475" cy="76200"/>
          </a:xfrm>
          <a:custGeom>
            <a:avLst/>
            <a:gdLst/>
            <a:ahLst/>
            <a:cxnLst/>
            <a:rect l="l" t="t" r="r" b="b"/>
            <a:pathLst>
              <a:path w="4181475" h="76200">
                <a:moveTo>
                  <a:pt x="4105274" y="0"/>
                </a:moveTo>
                <a:lnTo>
                  <a:pt x="4105274" y="76200"/>
                </a:lnTo>
                <a:lnTo>
                  <a:pt x="4168774" y="44450"/>
                </a:lnTo>
                <a:lnTo>
                  <a:pt x="4117974" y="44450"/>
                </a:lnTo>
                <a:lnTo>
                  <a:pt x="4117974" y="31750"/>
                </a:lnTo>
                <a:lnTo>
                  <a:pt x="4168774" y="31750"/>
                </a:lnTo>
                <a:lnTo>
                  <a:pt x="4105274" y="0"/>
                </a:lnTo>
                <a:close/>
              </a:path>
              <a:path w="4181475" h="76200">
                <a:moveTo>
                  <a:pt x="410527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105274" y="44450"/>
                </a:lnTo>
                <a:lnTo>
                  <a:pt x="4105274" y="31750"/>
                </a:lnTo>
                <a:close/>
              </a:path>
              <a:path w="4181475" h="76200">
                <a:moveTo>
                  <a:pt x="4168774" y="31750"/>
                </a:moveTo>
                <a:lnTo>
                  <a:pt x="4117974" y="31750"/>
                </a:lnTo>
                <a:lnTo>
                  <a:pt x="4117974" y="44450"/>
                </a:lnTo>
                <a:lnTo>
                  <a:pt x="4168774" y="44450"/>
                </a:lnTo>
                <a:lnTo>
                  <a:pt x="4181474" y="38100"/>
                </a:lnTo>
                <a:lnTo>
                  <a:pt x="4168774" y="3175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9946" y="923289"/>
            <a:ext cx="3208655" cy="895350"/>
            <a:chOff x="1599946" y="923289"/>
            <a:chExt cx="3208655" cy="895350"/>
          </a:xfrm>
        </p:grpSpPr>
        <p:sp>
          <p:nvSpPr>
            <p:cNvPr id="6" name="object 6"/>
            <p:cNvSpPr/>
            <p:nvPr/>
          </p:nvSpPr>
          <p:spPr>
            <a:xfrm>
              <a:off x="1606296" y="929639"/>
              <a:ext cx="3195955" cy="882650"/>
            </a:xfrm>
            <a:custGeom>
              <a:avLst/>
              <a:gdLst/>
              <a:ahLst/>
              <a:cxnLst/>
              <a:rect l="l" t="t" r="r" b="b"/>
              <a:pathLst>
                <a:path w="3195954" h="882650">
                  <a:moveTo>
                    <a:pt x="3048762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5"/>
                  </a:lnTo>
                  <a:lnTo>
                    <a:pt x="0" y="735330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3048762" y="882396"/>
                  </a:lnTo>
                  <a:lnTo>
                    <a:pt x="3095268" y="874904"/>
                  </a:lnTo>
                  <a:lnTo>
                    <a:pt x="3135642" y="854037"/>
                  </a:lnTo>
                  <a:lnTo>
                    <a:pt x="3167469" y="822210"/>
                  </a:lnTo>
                  <a:lnTo>
                    <a:pt x="3188336" y="781836"/>
                  </a:lnTo>
                  <a:lnTo>
                    <a:pt x="3195828" y="735330"/>
                  </a:lnTo>
                  <a:lnTo>
                    <a:pt x="3195828" y="147065"/>
                  </a:lnTo>
                  <a:lnTo>
                    <a:pt x="3188336" y="100559"/>
                  </a:lnTo>
                  <a:lnTo>
                    <a:pt x="3167469" y="60185"/>
                  </a:lnTo>
                  <a:lnTo>
                    <a:pt x="3135642" y="28358"/>
                  </a:lnTo>
                  <a:lnTo>
                    <a:pt x="3095268" y="7491"/>
                  </a:lnTo>
                  <a:lnTo>
                    <a:pt x="304876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06296" y="929639"/>
              <a:ext cx="3195955" cy="882650"/>
            </a:xfrm>
            <a:custGeom>
              <a:avLst/>
              <a:gdLst/>
              <a:ahLst/>
              <a:cxnLst/>
              <a:rect l="l" t="t" r="r" b="b"/>
              <a:pathLst>
                <a:path w="3195954" h="882650">
                  <a:moveTo>
                    <a:pt x="0" y="147065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3048762" y="0"/>
                  </a:lnTo>
                  <a:lnTo>
                    <a:pt x="3095268" y="7491"/>
                  </a:lnTo>
                  <a:lnTo>
                    <a:pt x="3135642" y="28358"/>
                  </a:lnTo>
                  <a:lnTo>
                    <a:pt x="3167469" y="60185"/>
                  </a:lnTo>
                  <a:lnTo>
                    <a:pt x="3188336" y="100559"/>
                  </a:lnTo>
                  <a:lnTo>
                    <a:pt x="3195828" y="147065"/>
                  </a:lnTo>
                  <a:lnTo>
                    <a:pt x="3195828" y="735330"/>
                  </a:lnTo>
                  <a:lnTo>
                    <a:pt x="3188336" y="781836"/>
                  </a:lnTo>
                  <a:lnTo>
                    <a:pt x="3167469" y="822210"/>
                  </a:lnTo>
                  <a:lnTo>
                    <a:pt x="3135642" y="854037"/>
                  </a:lnTo>
                  <a:lnTo>
                    <a:pt x="3095268" y="874904"/>
                  </a:lnTo>
                  <a:lnTo>
                    <a:pt x="3048762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30"/>
                  </a:lnTo>
                  <a:lnTo>
                    <a:pt x="0" y="147065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56988" y="2415285"/>
            <a:ext cx="4264025" cy="2000250"/>
            <a:chOff x="4856988" y="2415285"/>
            <a:chExt cx="4264025" cy="2000250"/>
          </a:xfrm>
        </p:grpSpPr>
        <p:sp>
          <p:nvSpPr>
            <p:cNvPr id="9" name="object 9"/>
            <p:cNvSpPr/>
            <p:nvPr/>
          </p:nvSpPr>
          <p:spPr>
            <a:xfrm>
              <a:off x="4856988" y="2814827"/>
              <a:ext cx="4264025" cy="1600200"/>
            </a:xfrm>
            <a:custGeom>
              <a:avLst/>
              <a:gdLst/>
              <a:ahLst/>
              <a:cxnLst/>
              <a:rect l="l" t="t" r="r" b="b"/>
              <a:pathLst>
                <a:path w="4264025" h="1600200">
                  <a:moveTo>
                    <a:pt x="4263644" y="1562100"/>
                  </a:moveTo>
                  <a:lnTo>
                    <a:pt x="4250944" y="1555750"/>
                  </a:lnTo>
                  <a:lnTo>
                    <a:pt x="4187444" y="1524000"/>
                  </a:lnTo>
                  <a:lnTo>
                    <a:pt x="4187444" y="1555750"/>
                  </a:lnTo>
                  <a:lnTo>
                    <a:pt x="9144" y="1555750"/>
                  </a:lnTo>
                  <a:lnTo>
                    <a:pt x="9144" y="1568450"/>
                  </a:lnTo>
                  <a:lnTo>
                    <a:pt x="4187444" y="1568450"/>
                  </a:lnTo>
                  <a:lnTo>
                    <a:pt x="4187444" y="1600200"/>
                  </a:lnTo>
                  <a:lnTo>
                    <a:pt x="4250944" y="1568450"/>
                  </a:lnTo>
                  <a:lnTo>
                    <a:pt x="4263644" y="1562100"/>
                  </a:lnTo>
                  <a:close/>
                </a:path>
                <a:path w="4264025" h="1600200">
                  <a:moveTo>
                    <a:pt x="4264025" y="38100"/>
                  </a:moveTo>
                  <a:lnTo>
                    <a:pt x="4251325" y="31750"/>
                  </a:lnTo>
                  <a:lnTo>
                    <a:pt x="4187825" y="0"/>
                  </a:lnTo>
                  <a:lnTo>
                    <a:pt x="4187825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4187825" y="44450"/>
                  </a:lnTo>
                  <a:lnTo>
                    <a:pt x="4187825" y="76200"/>
                  </a:lnTo>
                  <a:lnTo>
                    <a:pt x="4251325" y="44450"/>
                  </a:lnTo>
                  <a:lnTo>
                    <a:pt x="4264025" y="381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082540" y="2421635"/>
              <a:ext cx="2045335" cy="882650"/>
            </a:xfrm>
            <a:custGeom>
              <a:avLst/>
              <a:gdLst/>
              <a:ahLst/>
              <a:cxnLst/>
              <a:rect l="l" t="t" r="r" b="b"/>
              <a:pathLst>
                <a:path w="2045334" h="882650">
                  <a:moveTo>
                    <a:pt x="1898141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5"/>
                  </a:lnTo>
                  <a:lnTo>
                    <a:pt x="0" y="735329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1898141" y="882396"/>
                  </a:lnTo>
                  <a:lnTo>
                    <a:pt x="1944648" y="874904"/>
                  </a:lnTo>
                  <a:lnTo>
                    <a:pt x="1985022" y="854037"/>
                  </a:lnTo>
                  <a:lnTo>
                    <a:pt x="2016849" y="822210"/>
                  </a:lnTo>
                  <a:lnTo>
                    <a:pt x="2037716" y="781836"/>
                  </a:lnTo>
                  <a:lnTo>
                    <a:pt x="2045208" y="735329"/>
                  </a:lnTo>
                  <a:lnTo>
                    <a:pt x="2045208" y="147065"/>
                  </a:lnTo>
                  <a:lnTo>
                    <a:pt x="2037716" y="100559"/>
                  </a:lnTo>
                  <a:lnTo>
                    <a:pt x="2016849" y="60185"/>
                  </a:lnTo>
                  <a:lnTo>
                    <a:pt x="1985022" y="28358"/>
                  </a:lnTo>
                  <a:lnTo>
                    <a:pt x="1944648" y="7491"/>
                  </a:lnTo>
                  <a:lnTo>
                    <a:pt x="189814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082540" y="2421635"/>
              <a:ext cx="2045335" cy="882650"/>
            </a:xfrm>
            <a:custGeom>
              <a:avLst/>
              <a:gdLst/>
              <a:ahLst/>
              <a:cxnLst/>
              <a:rect l="l" t="t" r="r" b="b"/>
              <a:pathLst>
                <a:path w="2045334" h="882650">
                  <a:moveTo>
                    <a:pt x="0" y="147065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1898141" y="0"/>
                  </a:lnTo>
                  <a:lnTo>
                    <a:pt x="1944648" y="7491"/>
                  </a:lnTo>
                  <a:lnTo>
                    <a:pt x="1985022" y="28358"/>
                  </a:lnTo>
                  <a:lnTo>
                    <a:pt x="2016849" y="60185"/>
                  </a:lnTo>
                  <a:lnTo>
                    <a:pt x="2037716" y="100559"/>
                  </a:lnTo>
                  <a:lnTo>
                    <a:pt x="2045208" y="147065"/>
                  </a:lnTo>
                  <a:lnTo>
                    <a:pt x="2045208" y="735329"/>
                  </a:lnTo>
                  <a:lnTo>
                    <a:pt x="2037716" y="781836"/>
                  </a:lnTo>
                  <a:lnTo>
                    <a:pt x="2016849" y="822210"/>
                  </a:lnTo>
                  <a:lnTo>
                    <a:pt x="1985022" y="854037"/>
                  </a:lnTo>
                  <a:lnTo>
                    <a:pt x="1944648" y="874904"/>
                  </a:lnTo>
                  <a:lnTo>
                    <a:pt x="1898141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29"/>
                  </a:lnTo>
                  <a:lnTo>
                    <a:pt x="0" y="147065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38070" y="1117219"/>
            <a:ext cx="2730500" cy="49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Наличие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ХНИЗ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пациента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перенесшего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новую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коронавирусную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инфекцию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9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вне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зависимости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степени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тяжести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2052" y="2602229"/>
            <a:ext cx="17252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IIIб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группа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здоровья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19056" y="929639"/>
            <a:ext cx="761747" cy="5504815"/>
          </a:xfrm>
          <a:prstGeom prst="rect">
            <a:avLst/>
          </a:prstGeom>
          <a:solidFill>
            <a:srgbClr val="E1EFD9"/>
          </a:solidFill>
          <a:ln w="12700">
            <a:solidFill>
              <a:srgbClr val="6FAC46"/>
            </a:solidFill>
          </a:ln>
        </p:spPr>
        <p:txBody>
          <a:bodyPr vert="vert" wrap="square" lIns="0" tIns="6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Взятие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диспансерное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наблюдение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(на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основании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Приказа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47955" marR="14414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Минздрава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марта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22г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№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«Об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утверждении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порядка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проведения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диспансерного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наблюдения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взрослыми»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99946" y="2090673"/>
            <a:ext cx="3263900" cy="1523365"/>
            <a:chOff x="1599946" y="2090673"/>
            <a:chExt cx="3263900" cy="1523365"/>
          </a:xfrm>
        </p:grpSpPr>
        <p:sp>
          <p:nvSpPr>
            <p:cNvPr id="16" name="object 16"/>
            <p:cNvSpPr/>
            <p:nvPr/>
          </p:nvSpPr>
          <p:spPr>
            <a:xfrm>
              <a:off x="1606296" y="2097023"/>
              <a:ext cx="3251200" cy="1510665"/>
            </a:xfrm>
            <a:custGeom>
              <a:avLst/>
              <a:gdLst/>
              <a:ahLst/>
              <a:cxnLst/>
              <a:rect l="l" t="t" r="r" b="b"/>
              <a:pathLst>
                <a:path w="3251200" h="1510664">
                  <a:moveTo>
                    <a:pt x="2998978" y="0"/>
                  </a:moveTo>
                  <a:lnTo>
                    <a:pt x="251714" y="0"/>
                  </a:lnTo>
                  <a:lnTo>
                    <a:pt x="206455" y="4053"/>
                  </a:lnTo>
                  <a:lnTo>
                    <a:pt x="163863" y="15742"/>
                  </a:lnTo>
                  <a:lnTo>
                    <a:pt x="124648" y="34355"/>
                  </a:lnTo>
                  <a:lnTo>
                    <a:pt x="89518" y="59184"/>
                  </a:lnTo>
                  <a:lnTo>
                    <a:pt x="59184" y="89518"/>
                  </a:lnTo>
                  <a:lnTo>
                    <a:pt x="34355" y="124648"/>
                  </a:lnTo>
                  <a:lnTo>
                    <a:pt x="15742" y="163863"/>
                  </a:lnTo>
                  <a:lnTo>
                    <a:pt x="4053" y="206455"/>
                  </a:lnTo>
                  <a:lnTo>
                    <a:pt x="0" y="251713"/>
                  </a:lnTo>
                  <a:lnTo>
                    <a:pt x="0" y="1258570"/>
                  </a:lnTo>
                  <a:lnTo>
                    <a:pt x="4053" y="1303828"/>
                  </a:lnTo>
                  <a:lnTo>
                    <a:pt x="15742" y="1346420"/>
                  </a:lnTo>
                  <a:lnTo>
                    <a:pt x="34355" y="1385635"/>
                  </a:lnTo>
                  <a:lnTo>
                    <a:pt x="59184" y="1420765"/>
                  </a:lnTo>
                  <a:lnTo>
                    <a:pt x="89518" y="1451099"/>
                  </a:lnTo>
                  <a:lnTo>
                    <a:pt x="124648" y="1475928"/>
                  </a:lnTo>
                  <a:lnTo>
                    <a:pt x="163863" y="1494541"/>
                  </a:lnTo>
                  <a:lnTo>
                    <a:pt x="206455" y="1506230"/>
                  </a:lnTo>
                  <a:lnTo>
                    <a:pt x="251714" y="1510283"/>
                  </a:lnTo>
                  <a:lnTo>
                    <a:pt x="2998978" y="1510283"/>
                  </a:lnTo>
                  <a:lnTo>
                    <a:pt x="3044236" y="1506230"/>
                  </a:lnTo>
                  <a:lnTo>
                    <a:pt x="3086828" y="1494541"/>
                  </a:lnTo>
                  <a:lnTo>
                    <a:pt x="3126043" y="1475928"/>
                  </a:lnTo>
                  <a:lnTo>
                    <a:pt x="3161173" y="1451099"/>
                  </a:lnTo>
                  <a:lnTo>
                    <a:pt x="3191507" y="1420765"/>
                  </a:lnTo>
                  <a:lnTo>
                    <a:pt x="3216336" y="1385635"/>
                  </a:lnTo>
                  <a:lnTo>
                    <a:pt x="3234949" y="1346420"/>
                  </a:lnTo>
                  <a:lnTo>
                    <a:pt x="3246638" y="1303828"/>
                  </a:lnTo>
                  <a:lnTo>
                    <a:pt x="3250691" y="1258570"/>
                  </a:lnTo>
                  <a:lnTo>
                    <a:pt x="3250691" y="251713"/>
                  </a:lnTo>
                  <a:lnTo>
                    <a:pt x="3246638" y="206455"/>
                  </a:lnTo>
                  <a:lnTo>
                    <a:pt x="3234949" y="163863"/>
                  </a:lnTo>
                  <a:lnTo>
                    <a:pt x="3216336" y="124648"/>
                  </a:lnTo>
                  <a:lnTo>
                    <a:pt x="3191507" y="89518"/>
                  </a:lnTo>
                  <a:lnTo>
                    <a:pt x="3161173" y="59184"/>
                  </a:lnTo>
                  <a:lnTo>
                    <a:pt x="3126043" y="34355"/>
                  </a:lnTo>
                  <a:lnTo>
                    <a:pt x="3086828" y="15742"/>
                  </a:lnTo>
                  <a:lnTo>
                    <a:pt x="3044236" y="4053"/>
                  </a:lnTo>
                  <a:lnTo>
                    <a:pt x="299897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606296" y="2097023"/>
              <a:ext cx="3251200" cy="1510665"/>
            </a:xfrm>
            <a:custGeom>
              <a:avLst/>
              <a:gdLst/>
              <a:ahLst/>
              <a:cxnLst/>
              <a:rect l="l" t="t" r="r" b="b"/>
              <a:pathLst>
                <a:path w="3251200" h="1510664">
                  <a:moveTo>
                    <a:pt x="0" y="251713"/>
                  </a:moveTo>
                  <a:lnTo>
                    <a:pt x="4053" y="206455"/>
                  </a:lnTo>
                  <a:lnTo>
                    <a:pt x="15742" y="163863"/>
                  </a:lnTo>
                  <a:lnTo>
                    <a:pt x="34355" y="124648"/>
                  </a:lnTo>
                  <a:lnTo>
                    <a:pt x="59184" y="89518"/>
                  </a:lnTo>
                  <a:lnTo>
                    <a:pt x="89518" y="59184"/>
                  </a:lnTo>
                  <a:lnTo>
                    <a:pt x="124648" y="34355"/>
                  </a:lnTo>
                  <a:lnTo>
                    <a:pt x="163863" y="15742"/>
                  </a:lnTo>
                  <a:lnTo>
                    <a:pt x="206455" y="4053"/>
                  </a:lnTo>
                  <a:lnTo>
                    <a:pt x="251714" y="0"/>
                  </a:lnTo>
                  <a:lnTo>
                    <a:pt x="2998978" y="0"/>
                  </a:lnTo>
                  <a:lnTo>
                    <a:pt x="3044236" y="4053"/>
                  </a:lnTo>
                  <a:lnTo>
                    <a:pt x="3086828" y="15742"/>
                  </a:lnTo>
                  <a:lnTo>
                    <a:pt x="3126043" y="34355"/>
                  </a:lnTo>
                  <a:lnTo>
                    <a:pt x="3161173" y="59184"/>
                  </a:lnTo>
                  <a:lnTo>
                    <a:pt x="3191507" y="89518"/>
                  </a:lnTo>
                  <a:lnTo>
                    <a:pt x="3216336" y="124648"/>
                  </a:lnTo>
                  <a:lnTo>
                    <a:pt x="3234949" y="163863"/>
                  </a:lnTo>
                  <a:lnTo>
                    <a:pt x="3246638" y="206455"/>
                  </a:lnTo>
                  <a:lnTo>
                    <a:pt x="3250691" y="251713"/>
                  </a:lnTo>
                  <a:lnTo>
                    <a:pt x="3250691" y="1258570"/>
                  </a:lnTo>
                  <a:lnTo>
                    <a:pt x="3246638" y="1303828"/>
                  </a:lnTo>
                  <a:lnTo>
                    <a:pt x="3234949" y="1346420"/>
                  </a:lnTo>
                  <a:lnTo>
                    <a:pt x="3216336" y="1385635"/>
                  </a:lnTo>
                  <a:lnTo>
                    <a:pt x="3191507" y="1420765"/>
                  </a:lnTo>
                  <a:lnTo>
                    <a:pt x="3161173" y="1451099"/>
                  </a:lnTo>
                  <a:lnTo>
                    <a:pt x="3126043" y="1475928"/>
                  </a:lnTo>
                  <a:lnTo>
                    <a:pt x="3086828" y="1494541"/>
                  </a:lnTo>
                  <a:lnTo>
                    <a:pt x="3044236" y="1506230"/>
                  </a:lnTo>
                  <a:lnTo>
                    <a:pt x="2998978" y="1510283"/>
                  </a:lnTo>
                  <a:lnTo>
                    <a:pt x="251714" y="1510283"/>
                  </a:lnTo>
                  <a:lnTo>
                    <a:pt x="206455" y="1506230"/>
                  </a:lnTo>
                  <a:lnTo>
                    <a:pt x="163863" y="1494541"/>
                  </a:lnTo>
                  <a:lnTo>
                    <a:pt x="124648" y="1475928"/>
                  </a:lnTo>
                  <a:lnTo>
                    <a:pt x="89518" y="1451099"/>
                  </a:lnTo>
                  <a:lnTo>
                    <a:pt x="59184" y="1420765"/>
                  </a:lnTo>
                  <a:lnTo>
                    <a:pt x="34355" y="1385635"/>
                  </a:lnTo>
                  <a:lnTo>
                    <a:pt x="15742" y="1346420"/>
                  </a:lnTo>
                  <a:lnTo>
                    <a:pt x="4053" y="1303828"/>
                  </a:lnTo>
                  <a:lnTo>
                    <a:pt x="0" y="1258570"/>
                  </a:lnTo>
                  <a:lnTo>
                    <a:pt x="0" y="251713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26132" y="2416556"/>
            <a:ext cx="2811780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marR="64135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Отсутствие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ХНИЗ,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наличие</a:t>
            </a:r>
            <a:r>
              <a:rPr kumimoji="0" sz="11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пациента,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перенесшего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новую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коронавирусную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инфекцию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(вне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зависимости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степени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тяжести)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других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заболеваний,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подлежащих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диспансерному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наблюдению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99946" y="3803650"/>
            <a:ext cx="3272790" cy="1247140"/>
            <a:chOff x="1599946" y="3803650"/>
            <a:chExt cx="3272790" cy="1247140"/>
          </a:xfrm>
        </p:grpSpPr>
        <p:sp>
          <p:nvSpPr>
            <p:cNvPr id="20" name="object 20"/>
            <p:cNvSpPr/>
            <p:nvPr/>
          </p:nvSpPr>
          <p:spPr>
            <a:xfrm>
              <a:off x="1606296" y="3810000"/>
              <a:ext cx="3260090" cy="1234440"/>
            </a:xfrm>
            <a:custGeom>
              <a:avLst/>
              <a:gdLst/>
              <a:ahLst/>
              <a:cxnLst/>
              <a:rect l="l" t="t" r="r" b="b"/>
              <a:pathLst>
                <a:path w="3260090" h="1234439">
                  <a:moveTo>
                    <a:pt x="3054095" y="0"/>
                  </a:moveTo>
                  <a:lnTo>
                    <a:pt x="205740" y="0"/>
                  </a:lnTo>
                  <a:lnTo>
                    <a:pt x="158553" y="5431"/>
                  </a:lnTo>
                  <a:lnTo>
                    <a:pt x="115244" y="20905"/>
                  </a:lnTo>
                  <a:lnTo>
                    <a:pt x="77044" y="45186"/>
                  </a:lnTo>
                  <a:lnTo>
                    <a:pt x="45186" y="77044"/>
                  </a:lnTo>
                  <a:lnTo>
                    <a:pt x="20905" y="115244"/>
                  </a:lnTo>
                  <a:lnTo>
                    <a:pt x="5431" y="158553"/>
                  </a:lnTo>
                  <a:lnTo>
                    <a:pt x="0" y="205739"/>
                  </a:lnTo>
                  <a:lnTo>
                    <a:pt x="0" y="1028700"/>
                  </a:lnTo>
                  <a:lnTo>
                    <a:pt x="5431" y="1075886"/>
                  </a:lnTo>
                  <a:lnTo>
                    <a:pt x="20905" y="1119195"/>
                  </a:lnTo>
                  <a:lnTo>
                    <a:pt x="45186" y="1157395"/>
                  </a:lnTo>
                  <a:lnTo>
                    <a:pt x="77044" y="1189253"/>
                  </a:lnTo>
                  <a:lnTo>
                    <a:pt x="115244" y="1213534"/>
                  </a:lnTo>
                  <a:lnTo>
                    <a:pt x="158553" y="1229008"/>
                  </a:lnTo>
                  <a:lnTo>
                    <a:pt x="205740" y="1234439"/>
                  </a:lnTo>
                  <a:lnTo>
                    <a:pt x="3054095" y="1234439"/>
                  </a:lnTo>
                  <a:lnTo>
                    <a:pt x="3101282" y="1229008"/>
                  </a:lnTo>
                  <a:lnTo>
                    <a:pt x="3144591" y="1213534"/>
                  </a:lnTo>
                  <a:lnTo>
                    <a:pt x="3182791" y="1189253"/>
                  </a:lnTo>
                  <a:lnTo>
                    <a:pt x="3214649" y="1157395"/>
                  </a:lnTo>
                  <a:lnTo>
                    <a:pt x="3238930" y="1119195"/>
                  </a:lnTo>
                  <a:lnTo>
                    <a:pt x="3254404" y="1075886"/>
                  </a:lnTo>
                  <a:lnTo>
                    <a:pt x="3259836" y="1028700"/>
                  </a:lnTo>
                  <a:lnTo>
                    <a:pt x="3259836" y="205739"/>
                  </a:lnTo>
                  <a:lnTo>
                    <a:pt x="3254404" y="158553"/>
                  </a:lnTo>
                  <a:lnTo>
                    <a:pt x="3238930" y="115244"/>
                  </a:lnTo>
                  <a:lnTo>
                    <a:pt x="3214649" y="77044"/>
                  </a:lnTo>
                  <a:lnTo>
                    <a:pt x="3182791" y="45186"/>
                  </a:lnTo>
                  <a:lnTo>
                    <a:pt x="3144591" y="20905"/>
                  </a:lnTo>
                  <a:lnTo>
                    <a:pt x="3101282" y="5431"/>
                  </a:lnTo>
                  <a:lnTo>
                    <a:pt x="3054095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06296" y="3810000"/>
              <a:ext cx="3260090" cy="1234440"/>
            </a:xfrm>
            <a:custGeom>
              <a:avLst/>
              <a:gdLst/>
              <a:ahLst/>
              <a:cxnLst/>
              <a:rect l="l" t="t" r="r" b="b"/>
              <a:pathLst>
                <a:path w="3260090" h="1234439">
                  <a:moveTo>
                    <a:pt x="0" y="205739"/>
                  </a:move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40" y="0"/>
                  </a:lnTo>
                  <a:lnTo>
                    <a:pt x="3054095" y="0"/>
                  </a:lnTo>
                  <a:lnTo>
                    <a:pt x="3101282" y="5431"/>
                  </a:lnTo>
                  <a:lnTo>
                    <a:pt x="3144591" y="20905"/>
                  </a:lnTo>
                  <a:lnTo>
                    <a:pt x="3182791" y="45186"/>
                  </a:lnTo>
                  <a:lnTo>
                    <a:pt x="3214649" y="77044"/>
                  </a:lnTo>
                  <a:lnTo>
                    <a:pt x="3238930" y="115244"/>
                  </a:lnTo>
                  <a:lnTo>
                    <a:pt x="3254404" y="158553"/>
                  </a:lnTo>
                  <a:lnTo>
                    <a:pt x="3259836" y="205739"/>
                  </a:lnTo>
                  <a:lnTo>
                    <a:pt x="3259836" y="1028700"/>
                  </a:lnTo>
                  <a:lnTo>
                    <a:pt x="3254404" y="1075886"/>
                  </a:lnTo>
                  <a:lnTo>
                    <a:pt x="3238930" y="1119195"/>
                  </a:lnTo>
                  <a:lnTo>
                    <a:pt x="3214649" y="1157395"/>
                  </a:lnTo>
                  <a:lnTo>
                    <a:pt x="3182791" y="1189253"/>
                  </a:lnTo>
                  <a:lnTo>
                    <a:pt x="3144591" y="1213534"/>
                  </a:lnTo>
                  <a:lnTo>
                    <a:pt x="3101282" y="1229008"/>
                  </a:lnTo>
                  <a:lnTo>
                    <a:pt x="3054095" y="1234439"/>
                  </a:lnTo>
                  <a:lnTo>
                    <a:pt x="205740" y="1234439"/>
                  </a:lnTo>
                  <a:lnTo>
                    <a:pt x="158553" y="1229008"/>
                  </a:lnTo>
                  <a:lnTo>
                    <a:pt x="115244" y="1213534"/>
                  </a:lnTo>
                  <a:lnTo>
                    <a:pt x="77044" y="1189253"/>
                  </a:lnTo>
                  <a:lnTo>
                    <a:pt x="45186" y="1157395"/>
                  </a:lnTo>
                  <a:lnTo>
                    <a:pt x="20905" y="1119195"/>
                  </a:lnTo>
                  <a:lnTo>
                    <a:pt x="5431" y="1075886"/>
                  </a:lnTo>
                  <a:lnTo>
                    <a:pt x="0" y="1028700"/>
                  </a:lnTo>
                  <a:lnTo>
                    <a:pt x="0" y="205739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09750" y="3991178"/>
            <a:ext cx="285242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Нет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ХНИЗ,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других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заболеваний,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444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подлежащих</a:t>
            </a:r>
            <a:r>
              <a:rPr kumimoji="0" sz="11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диспансерному наблюдению,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Наличие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пациента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анамнезе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новой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коронавирусной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инфекции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средней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степени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тяжести</a:t>
            </a:r>
            <a:r>
              <a:rPr kumimoji="0" sz="11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выше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93850" y="5294121"/>
            <a:ext cx="3284854" cy="1267460"/>
            <a:chOff x="1593850" y="5294121"/>
            <a:chExt cx="3284854" cy="1267460"/>
          </a:xfrm>
        </p:grpSpPr>
        <p:sp>
          <p:nvSpPr>
            <p:cNvPr id="24" name="object 24"/>
            <p:cNvSpPr/>
            <p:nvPr/>
          </p:nvSpPr>
          <p:spPr>
            <a:xfrm>
              <a:off x="1600200" y="5300471"/>
              <a:ext cx="3272154" cy="1254760"/>
            </a:xfrm>
            <a:custGeom>
              <a:avLst/>
              <a:gdLst/>
              <a:ahLst/>
              <a:cxnLst/>
              <a:rect l="l" t="t" r="r" b="b"/>
              <a:pathLst>
                <a:path w="3272154" h="1254759">
                  <a:moveTo>
                    <a:pt x="3062986" y="0"/>
                  </a:moveTo>
                  <a:lnTo>
                    <a:pt x="209042" y="0"/>
                  </a:lnTo>
                  <a:lnTo>
                    <a:pt x="161113" y="5521"/>
                  </a:lnTo>
                  <a:lnTo>
                    <a:pt x="117113" y="21248"/>
                  </a:lnTo>
                  <a:lnTo>
                    <a:pt x="78300" y="45926"/>
                  </a:lnTo>
                  <a:lnTo>
                    <a:pt x="45926" y="78300"/>
                  </a:lnTo>
                  <a:lnTo>
                    <a:pt x="21248" y="117113"/>
                  </a:lnTo>
                  <a:lnTo>
                    <a:pt x="5521" y="161113"/>
                  </a:lnTo>
                  <a:lnTo>
                    <a:pt x="0" y="209041"/>
                  </a:lnTo>
                  <a:lnTo>
                    <a:pt x="0" y="1045209"/>
                  </a:lnTo>
                  <a:lnTo>
                    <a:pt x="5521" y="1093138"/>
                  </a:lnTo>
                  <a:lnTo>
                    <a:pt x="21248" y="1137138"/>
                  </a:lnTo>
                  <a:lnTo>
                    <a:pt x="45926" y="1175951"/>
                  </a:lnTo>
                  <a:lnTo>
                    <a:pt x="78300" y="1208325"/>
                  </a:lnTo>
                  <a:lnTo>
                    <a:pt x="117113" y="1233003"/>
                  </a:lnTo>
                  <a:lnTo>
                    <a:pt x="161113" y="1248730"/>
                  </a:lnTo>
                  <a:lnTo>
                    <a:pt x="209042" y="1254252"/>
                  </a:lnTo>
                  <a:lnTo>
                    <a:pt x="3062986" y="1254252"/>
                  </a:lnTo>
                  <a:lnTo>
                    <a:pt x="3110914" y="1248730"/>
                  </a:lnTo>
                  <a:lnTo>
                    <a:pt x="3154914" y="1233003"/>
                  </a:lnTo>
                  <a:lnTo>
                    <a:pt x="3193727" y="1208325"/>
                  </a:lnTo>
                  <a:lnTo>
                    <a:pt x="3226101" y="1175951"/>
                  </a:lnTo>
                  <a:lnTo>
                    <a:pt x="3250779" y="1137138"/>
                  </a:lnTo>
                  <a:lnTo>
                    <a:pt x="3266506" y="1093138"/>
                  </a:lnTo>
                  <a:lnTo>
                    <a:pt x="3272028" y="1045209"/>
                  </a:lnTo>
                  <a:lnTo>
                    <a:pt x="3272028" y="209041"/>
                  </a:lnTo>
                  <a:lnTo>
                    <a:pt x="3266506" y="161113"/>
                  </a:lnTo>
                  <a:lnTo>
                    <a:pt x="3250779" y="117113"/>
                  </a:lnTo>
                  <a:lnTo>
                    <a:pt x="3226101" y="78300"/>
                  </a:lnTo>
                  <a:lnTo>
                    <a:pt x="3193727" y="45926"/>
                  </a:lnTo>
                  <a:lnTo>
                    <a:pt x="3154914" y="21248"/>
                  </a:lnTo>
                  <a:lnTo>
                    <a:pt x="3110914" y="5521"/>
                  </a:lnTo>
                  <a:lnTo>
                    <a:pt x="306298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200" y="5300471"/>
              <a:ext cx="3272154" cy="1254760"/>
            </a:xfrm>
            <a:custGeom>
              <a:avLst/>
              <a:gdLst/>
              <a:ahLst/>
              <a:cxnLst/>
              <a:rect l="l" t="t" r="r" b="b"/>
              <a:pathLst>
                <a:path w="3272154" h="1254759">
                  <a:moveTo>
                    <a:pt x="0" y="209041"/>
                  </a:moveTo>
                  <a:lnTo>
                    <a:pt x="5521" y="161113"/>
                  </a:lnTo>
                  <a:lnTo>
                    <a:pt x="21248" y="117113"/>
                  </a:lnTo>
                  <a:lnTo>
                    <a:pt x="45926" y="78300"/>
                  </a:lnTo>
                  <a:lnTo>
                    <a:pt x="78300" y="45926"/>
                  </a:lnTo>
                  <a:lnTo>
                    <a:pt x="117113" y="21248"/>
                  </a:lnTo>
                  <a:lnTo>
                    <a:pt x="161113" y="5521"/>
                  </a:lnTo>
                  <a:lnTo>
                    <a:pt x="209042" y="0"/>
                  </a:lnTo>
                  <a:lnTo>
                    <a:pt x="3062986" y="0"/>
                  </a:lnTo>
                  <a:lnTo>
                    <a:pt x="3110914" y="5521"/>
                  </a:lnTo>
                  <a:lnTo>
                    <a:pt x="3154914" y="21248"/>
                  </a:lnTo>
                  <a:lnTo>
                    <a:pt x="3193727" y="45926"/>
                  </a:lnTo>
                  <a:lnTo>
                    <a:pt x="3226101" y="78300"/>
                  </a:lnTo>
                  <a:lnTo>
                    <a:pt x="3250779" y="117113"/>
                  </a:lnTo>
                  <a:lnTo>
                    <a:pt x="3266506" y="161113"/>
                  </a:lnTo>
                  <a:lnTo>
                    <a:pt x="3272028" y="209041"/>
                  </a:lnTo>
                  <a:lnTo>
                    <a:pt x="3272028" y="1045209"/>
                  </a:lnTo>
                  <a:lnTo>
                    <a:pt x="3266506" y="1093138"/>
                  </a:lnTo>
                  <a:lnTo>
                    <a:pt x="3250779" y="1137138"/>
                  </a:lnTo>
                  <a:lnTo>
                    <a:pt x="3226101" y="1175951"/>
                  </a:lnTo>
                  <a:lnTo>
                    <a:pt x="3193727" y="1208325"/>
                  </a:lnTo>
                  <a:lnTo>
                    <a:pt x="3154914" y="1233003"/>
                  </a:lnTo>
                  <a:lnTo>
                    <a:pt x="3110914" y="1248730"/>
                  </a:lnTo>
                  <a:lnTo>
                    <a:pt x="3062986" y="1254252"/>
                  </a:lnTo>
                  <a:lnTo>
                    <a:pt x="209042" y="1254252"/>
                  </a:lnTo>
                  <a:lnTo>
                    <a:pt x="161113" y="1248730"/>
                  </a:lnTo>
                  <a:lnTo>
                    <a:pt x="117113" y="1233003"/>
                  </a:lnTo>
                  <a:lnTo>
                    <a:pt x="78300" y="1208325"/>
                  </a:lnTo>
                  <a:lnTo>
                    <a:pt x="45926" y="1175951"/>
                  </a:lnTo>
                  <a:lnTo>
                    <a:pt x="21248" y="1137138"/>
                  </a:lnTo>
                  <a:lnTo>
                    <a:pt x="5521" y="1093138"/>
                  </a:lnTo>
                  <a:lnTo>
                    <a:pt x="0" y="1045209"/>
                  </a:lnTo>
                  <a:lnTo>
                    <a:pt x="0" y="20904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47773" y="5409057"/>
            <a:ext cx="297624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 marR="376555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Нет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ХНИЗ,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других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заболеваний,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подлежащих</a:t>
            </a:r>
            <a:r>
              <a:rPr kumimoji="0" sz="11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диспансерному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наблюдению,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имеется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высокий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сердечно- сосудистый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риск,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наличие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пациента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анамнезе</a:t>
            </a:r>
            <a:r>
              <a:rPr kumimoji="0" sz="11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новой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коронавирусной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инфекции</a:t>
            </a:r>
            <a:r>
              <a:rPr kumimoji="0" sz="11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легкой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степени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71617" y="5591302"/>
            <a:ext cx="2308225" cy="895350"/>
            <a:chOff x="5071617" y="5591302"/>
            <a:chExt cx="2308225" cy="895350"/>
          </a:xfrm>
        </p:grpSpPr>
        <p:sp>
          <p:nvSpPr>
            <p:cNvPr id="28" name="object 28"/>
            <p:cNvSpPr/>
            <p:nvPr/>
          </p:nvSpPr>
          <p:spPr>
            <a:xfrm>
              <a:off x="5077967" y="5597652"/>
              <a:ext cx="2295525" cy="882650"/>
            </a:xfrm>
            <a:custGeom>
              <a:avLst/>
              <a:gdLst/>
              <a:ahLst/>
              <a:cxnLst/>
              <a:rect l="l" t="t" r="r" b="b"/>
              <a:pathLst>
                <a:path w="2295525" h="882650">
                  <a:moveTo>
                    <a:pt x="2148078" y="0"/>
                  </a:moveTo>
                  <a:lnTo>
                    <a:pt x="147066" y="0"/>
                  </a:lnTo>
                  <a:lnTo>
                    <a:pt x="100559" y="7498"/>
                  </a:lnTo>
                  <a:lnTo>
                    <a:pt x="60185" y="28376"/>
                  </a:lnTo>
                  <a:lnTo>
                    <a:pt x="28358" y="60213"/>
                  </a:lnTo>
                  <a:lnTo>
                    <a:pt x="7491" y="100584"/>
                  </a:lnTo>
                  <a:lnTo>
                    <a:pt x="0" y="147066"/>
                  </a:lnTo>
                  <a:lnTo>
                    <a:pt x="0" y="735330"/>
                  </a:lnTo>
                  <a:lnTo>
                    <a:pt x="7491" y="781812"/>
                  </a:lnTo>
                  <a:lnTo>
                    <a:pt x="28358" y="822182"/>
                  </a:lnTo>
                  <a:lnTo>
                    <a:pt x="60185" y="854019"/>
                  </a:lnTo>
                  <a:lnTo>
                    <a:pt x="100559" y="874897"/>
                  </a:lnTo>
                  <a:lnTo>
                    <a:pt x="147066" y="882396"/>
                  </a:lnTo>
                  <a:lnTo>
                    <a:pt x="2148078" y="882396"/>
                  </a:lnTo>
                  <a:lnTo>
                    <a:pt x="2194584" y="874897"/>
                  </a:lnTo>
                  <a:lnTo>
                    <a:pt x="2234958" y="854019"/>
                  </a:lnTo>
                  <a:lnTo>
                    <a:pt x="2266785" y="822182"/>
                  </a:lnTo>
                  <a:lnTo>
                    <a:pt x="2287652" y="781812"/>
                  </a:lnTo>
                  <a:lnTo>
                    <a:pt x="2295143" y="735330"/>
                  </a:lnTo>
                  <a:lnTo>
                    <a:pt x="2295143" y="147066"/>
                  </a:lnTo>
                  <a:lnTo>
                    <a:pt x="2287652" y="100584"/>
                  </a:lnTo>
                  <a:lnTo>
                    <a:pt x="2266785" y="60213"/>
                  </a:lnTo>
                  <a:lnTo>
                    <a:pt x="2234958" y="28376"/>
                  </a:lnTo>
                  <a:lnTo>
                    <a:pt x="2194584" y="7498"/>
                  </a:lnTo>
                  <a:lnTo>
                    <a:pt x="214807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077967" y="5597652"/>
              <a:ext cx="2295525" cy="882650"/>
            </a:xfrm>
            <a:custGeom>
              <a:avLst/>
              <a:gdLst/>
              <a:ahLst/>
              <a:cxnLst/>
              <a:rect l="l" t="t" r="r" b="b"/>
              <a:pathLst>
                <a:path w="2295525" h="882650">
                  <a:moveTo>
                    <a:pt x="0" y="147066"/>
                  </a:moveTo>
                  <a:lnTo>
                    <a:pt x="7491" y="100584"/>
                  </a:lnTo>
                  <a:lnTo>
                    <a:pt x="28358" y="60213"/>
                  </a:lnTo>
                  <a:lnTo>
                    <a:pt x="60185" y="28376"/>
                  </a:lnTo>
                  <a:lnTo>
                    <a:pt x="100559" y="7498"/>
                  </a:lnTo>
                  <a:lnTo>
                    <a:pt x="147066" y="0"/>
                  </a:lnTo>
                  <a:lnTo>
                    <a:pt x="2148078" y="0"/>
                  </a:lnTo>
                  <a:lnTo>
                    <a:pt x="2194584" y="7498"/>
                  </a:lnTo>
                  <a:lnTo>
                    <a:pt x="2234958" y="28376"/>
                  </a:lnTo>
                  <a:lnTo>
                    <a:pt x="2266785" y="60213"/>
                  </a:lnTo>
                  <a:lnTo>
                    <a:pt x="2287652" y="100584"/>
                  </a:lnTo>
                  <a:lnTo>
                    <a:pt x="2295143" y="147066"/>
                  </a:lnTo>
                  <a:lnTo>
                    <a:pt x="2295143" y="735330"/>
                  </a:lnTo>
                  <a:lnTo>
                    <a:pt x="2287652" y="781812"/>
                  </a:lnTo>
                  <a:lnTo>
                    <a:pt x="2266785" y="822182"/>
                  </a:lnTo>
                  <a:lnTo>
                    <a:pt x="2234958" y="854019"/>
                  </a:lnTo>
                  <a:lnTo>
                    <a:pt x="2194584" y="874897"/>
                  </a:lnTo>
                  <a:lnTo>
                    <a:pt x="2148078" y="882396"/>
                  </a:lnTo>
                  <a:lnTo>
                    <a:pt x="147066" y="882396"/>
                  </a:lnTo>
                  <a:lnTo>
                    <a:pt x="100559" y="874897"/>
                  </a:lnTo>
                  <a:lnTo>
                    <a:pt x="60185" y="854019"/>
                  </a:lnTo>
                  <a:lnTo>
                    <a:pt x="28358" y="822182"/>
                  </a:lnTo>
                  <a:lnTo>
                    <a:pt x="7491" y="781812"/>
                  </a:lnTo>
                  <a:lnTo>
                    <a:pt x="0" y="735330"/>
                  </a:lnTo>
                  <a:lnTo>
                    <a:pt x="0" y="147066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62194" y="5779414"/>
            <a:ext cx="17252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группа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здоровья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80019" y="964691"/>
            <a:ext cx="681355" cy="3736975"/>
          </a:xfrm>
          <a:custGeom>
            <a:avLst/>
            <a:gdLst/>
            <a:ahLst/>
            <a:cxnLst/>
            <a:rect l="l" t="t" r="r" b="b"/>
            <a:pathLst>
              <a:path w="681354" h="3736975">
                <a:moveTo>
                  <a:pt x="681227" y="0"/>
                </a:moveTo>
                <a:lnTo>
                  <a:pt x="0" y="0"/>
                </a:lnTo>
                <a:lnTo>
                  <a:pt x="0" y="3736848"/>
                </a:lnTo>
                <a:lnTo>
                  <a:pt x="681227" y="3736848"/>
                </a:lnTo>
                <a:lnTo>
                  <a:pt x="681227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80019" y="964691"/>
            <a:ext cx="681355" cy="373697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vert" wrap="square" lIns="0" tIns="127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25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Врач-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терапевт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68768" y="5001767"/>
            <a:ext cx="1050290" cy="1655445"/>
          </a:xfrm>
          <a:prstGeom prst="rect">
            <a:avLst/>
          </a:prstGeom>
          <a:solidFill>
            <a:srgbClr val="E1EFD9"/>
          </a:solidFill>
          <a:ln w="12700">
            <a:solidFill>
              <a:srgbClr val="6FAC46"/>
            </a:solidFill>
          </a:ln>
        </p:spPr>
        <p:txBody>
          <a:bodyPr vert="vert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3825" marR="114300" lvl="0" indent="5321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Врач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кабинета/отделения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1945" marR="309245" lvl="0" indent="393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медицинской профилактики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71617" y="4023105"/>
            <a:ext cx="2058035" cy="895350"/>
            <a:chOff x="5071617" y="4023105"/>
            <a:chExt cx="2058035" cy="895350"/>
          </a:xfrm>
        </p:grpSpPr>
        <p:sp>
          <p:nvSpPr>
            <p:cNvPr id="35" name="object 35"/>
            <p:cNvSpPr/>
            <p:nvPr/>
          </p:nvSpPr>
          <p:spPr>
            <a:xfrm>
              <a:off x="5077967" y="4029455"/>
              <a:ext cx="2045335" cy="882650"/>
            </a:xfrm>
            <a:custGeom>
              <a:avLst/>
              <a:gdLst/>
              <a:ahLst/>
              <a:cxnLst/>
              <a:rect l="l" t="t" r="r" b="b"/>
              <a:pathLst>
                <a:path w="2045334" h="882650">
                  <a:moveTo>
                    <a:pt x="1898141" y="0"/>
                  </a:moveTo>
                  <a:lnTo>
                    <a:pt x="147066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6"/>
                  </a:lnTo>
                  <a:lnTo>
                    <a:pt x="0" y="735330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6" y="882396"/>
                  </a:lnTo>
                  <a:lnTo>
                    <a:pt x="1898141" y="882396"/>
                  </a:lnTo>
                  <a:lnTo>
                    <a:pt x="1944648" y="874904"/>
                  </a:lnTo>
                  <a:lnTo>
                    <a:pt x="1985022" y="854037"/>
                  </a:lnTo>
                  <a:lnTo>
                    <a:pt x="2016849" y="822210"/>
                  </a:lnTo>
                  <a:lnTo>
                    <a:pt x="2037716" y="781836"/>
                  </a:lnTo>
                  <a:lnTo>
                    <a:pt x="2045208" y="735330"/>
                  </a:lnTo>
                  <a:lnTo>
                    <a:pt x="2045208" y="147066"/>
                  </a:lnTo>
                  <a:lnTo>
                    <a:pt x="2037716" y="100559"/>
                  </a:lnTo>
                  <a:lnTo>
                    <a:pt x="2016849" y="60185"/>
                  </a:lnTo>
                  <a:lnTo>
                    <a:pt x="1985022" y="28358"/>
                  </a:lnTo>
                  <a:lnTo>
                    <a:pt x="1944648" y="7491"/>
                  </a:lnTo>
                  <a:lnTo>
                    <a:pt x="189814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077967" y="4029455"/>
              <a:ext cx="2045335" cy="882650"/>
            </a:xfrm>
            <a:custGeom>
              <a:avLst/>
              <a:gdLst/>
              <a:ahLst/>
              <a:cxnLst/>
              <a:rect l="l" t="t" r="r" b="b"/>
              <a:pathLst>
                <a:path w="2045334" h="882650">
                  <a:moveTo>
                    <a:pt x="0" y="147066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6" y="0"/>
                  </a:lnTo>
                  <a:lnTo>
                    <a:pt x="1898141" y="0"/>
                  </a:lnTo>
                  <a:lnTo>
                    <a:pt x="1944648" y="7491"/>
                  </a:lnTo>
                  <a:lnTo>
                    <a:pt x="1985022" y="28358"/>
                  </a:lnTo>
                  <a:lnTo>
                    <a:pt x="2016849" y="60185"/>
                  </a:lnTo>
                  <a:lnTo>
                    <a:pt x="2037716" y="100559"/>
                  </a:lnTo>
                  <a:lnTo>
                    <a:pt x="2045208" y="147066"/>
                  </a:lnTo>
                  <a:lnTo>
                    <a:pt x="2045208" y="735330"/>
                  </a:lnTo>
                  <a:lnTo>
                    <a:pt x="2037716" y="781836"/>
                  </a:lnTo>
                  <a:lnTo>
                    <a:pt x="2016849" y="822210"/>
                  </a:lnTo>
                  <a:lnTo>
                    <a:pt x="1985022" y="854037"/>
                  </a:lnTo>
                  <a:lnTo>
                    <a:pt x="1944648" y="874904"/>
                  </a:lnTo>
                  <a:lnTo>
                    <a:pt x="1898141" y="882396"/>
                  </a:lnTo>
                  <a:lnTo>
                    <a:pt x="147066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30"/>
                  </a:lnTo>
                  <a:lnTo>
                    <a:pt x="0" y="147066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37479" y="4210050"/>
            <a:ext cx="17291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IIIб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группа</a:t>
            </a:r>
            <a:r>
              <a:rPr kumimoji="0" sz="16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здоровья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02123" y="1388363"/>
            <a:ext cx="4264025" cy="76200"/>
          </a:xfrm>
          <a:custGeom>
            <a:avLst/>
            <a:gdLst/>
            <a:ahLst/>
            <a:cxnLst/>
            <a:rect l="l" t="t" r="r" b="b"/>
            <a:pathLst>
              <a:path w="4264025" h="76200">
                <a:moveTo>
                  <a:pt x="4187825" y="0"/>
                </a:moveTo>
                <a:lnTo>
                  <a:pt x="4187825" y="76200"/>
                </a:lnTo>
                <a:lnTo>
                  <a:pt x="4251325" y="44450"/>
                </a:lnTo>
                <a:lnTo>
                  <a:pt x="4200525" y="44450"/>
                </a:lnTo>
                <a:lnTo>
                  <a:pt x="4200525" y="31750"/>
                </a:lnTo>
                <a:lnTo>
                  <a:pt x="4251325" y="31750"/>
                </a:lnTo>
                <a:lnTo>
                  <a:pt x="4187825" y="0"/>
                </a:lnTo>
                <a:close/>
              </a:path>
              <a:path w="4264025" h="76200">
                <a:moveTo>
                  <a:pt x="41878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187825" y="44450"/>
                </a:lnTo>
                <a:lnTo>
                  <a:pt x="4187825" y="31750"/>
                </a:lnTo>
                <a:close/>
              </a:path>
              <a:path w="4264025" h="76200">
                <a:moveTo>
                  <a:pt x="4251325" y="31750"/>
                </a:moveTo>
                <a:lnTo>
                  <a:pt x="4200525" y="31750"/>
                </a:lnTo>
                <a:lnTo>
                  <a:pt x="4200525" y="44450"/>
                </a:lnTo>
                <a:lnTo>
                  <a:pt x="4251325" y="44450"/>
                </a:lnTo>
                <a:lnTo>
                  <a:pt x="4264025" y="38100"/>
                </a:lnTo>
                <a:lnTo>
                  <a:pt x="4251325" y="3175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123434" y="958341"/>
            <a:ext cx="2058035" cy="848360"/>
            <a:chOff x="5123434" y="958341"/>
            <a:chExt cx="2058035" cy="848360"/>
          </a:xfrm>
        </p:grpSpPr>
        <p:sp>
          <p:nvSpPr>
            <p:cNvPr id="40" name="object 40"/>
            <p:cNvSpPr/>
            <p:nvPr/>
          </p:nvSpPr>
          <p:spPr>
            <a:xfrm>
              <a:off x="5129784" y="964691"/>
              <a:ext cx="2045335" cy="835660"/>
            </a:xfrm>
            <a:custGeom>
              <a:avLst/>
              <a:gdLst/>
              <a:ahLst/>
              <a:cxnLst/>
              <a:rect l="l" t="t" r="r" b="b"/>
              <a:pathLst>
                <a:path w="2045334" h="835660">
                  <a:moveTo>
                    <a:pt x="1906015" y="0"/>
                  </a:moveTo>
                  <a:lnTo>
                    <a:pt x="139191" y="0"/>
                  </a:lnTo>
                  <a:lnTo>
                    <a:pt x="95211" y="7099"/>
                  </a:lnTo>
                  <a:lnTo>
                    <a:pt x="57003" y="26867"/>
                  </a:lnTo>
                  <a:lnTo>
                    <a:pt x="26867" y="57003"/>
                  </a:lnTo>
                  <a:lnTo>
                    <a:pt x="7099" y="95211"/>
                  </a:lnTo>
                  <a:lnTo>
                    <a:pt x="0" y="139192"/>
                  </a:lnTo>
                  <a:lnTo>
                    <a:pt x="0" y="695960"/>
                  </a:lnTo>
                  <a:lnTo>
                    <a:pt x="7099" y="739940"/>
                  </a:lnTo>
                  <a:lnTo>
                    <a:pt x="26867" y="778148"/>
                  </a:lnTo>
                  <a:lnTo>
                    <a:pt x="57003" y="808284"/>
                  </a:lnTo>
                  <a:lnTo>
                    <a:pt x="95211" y="828052"/>
                  </a:lnTo>
                  <a:lnTo>
                    <a:pt x="139191" y="835152"/>
                  </a:lnTo>
                  <a:lnTo>
                    <a:pt x="1906015" y="835152"/>
                  </a:lnTo>
                  <a:lnTo>
                    <a:pt x="1949996" y="828052"/>
                  </a:lnTo>
                  <a:lnTo>
                    <a:pt x="1988204" y="808284"/>
                  </a:lnTo>
                  <a:lnTo>
                    <a:pt x="2018340" y="778148"/>
                  </a:lnTo>
                  <a:lnTo>
                    <a:pt x="2038108" y="739940"/>
                  </a:lnTo>
                  <a:lnTo>
                    <a:pt x="2045208" y="695960"/>
                  </a:lnTo>
                  <a:lnTo>
                    <a:pt x="2045208" y="139192"/>
                  </a:lnTo>
                  <a:lnTo>
                    <a:pt x="2038108" y="95211"/>
                  </a:lnTo>
                  <a:lnTo>
                    <a:pt x="2018340" y="57003"/>
                  </a:lnTo>
                  <a:lnTo>
                    <a:pt x="1988204" y="26867"/>
                  </a:lnTo>
                  <a:lnTo>
                    <a:pt x="1949996" y="7099"/>
                  </a:lnTo>
                  <a:lnTo>
                    <a:pt x="1906015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129784" y="964691"/>
              <a:ext cx="2045335" cy="835660"/>
            </a:xfrm>
            <a:custGeom>
              <a:avLst/>
              <a:gdLst/>
              <a:ahLst/>
              <a:cxnLst/>
              <a:rect l="l" t="t" r="r" b="b"/>
              <a:pathLst>
                <a:path w="2045334" h="835660">
                  <a:moveTo>
                    <a:pt x="0" y="139192"/>
                  </a:moveTo>
                  <a:lnTo>
                    <a:pt x="7099" y="95211"/>
                  </a:lnTo>
                  <a:lnTo>
                    <a:pt x="26867" y="57003"/>
                  </a:lnTo>
                  <a:lnTo>
                    <a:pt x="57003" y="26867"/>
                  </a:lnTo>
                  <a:lnTo>
                    <a:pt x="95211" y="7099"/>
                  </a:lnTo>
                  <a:lnTo>
                    <a:pt x="139191" y="0"/>
                  </a:lnTo>
                  <a:lnTo>
                    <a:pt x="1906015" y="0"/>
                  </a:lnTo>
                  <a:lnTo>
                    <a:pt x="1949996" y="7099"/>
                  </a:lnTo>
                  <a:lnTo>
                    <a:pt x="1988204" y="26867"/>
                  </a:lnTo>
                  <a:lnTo>
                    <a:pt x="2018340" y="57003"/>
                  </a:lnTo>
                  <a:lnTo>
                    <a:pt x="2038108" y="95211"/>
                  </a:lnTo>
                  <a:lnTo>
                    <a:pt x="2045208" y="139192"/>
                  </a:lnTo>
                  <a:lnTo>
                    <a:pt x="2045208" y="695960"/>
                  </a:lnTo>
                  <a:lnTo>
                    <a:pt x="2038108" y="739940"/>
                  </a:lnTo>
                  <a:lnTo>
                    <a:pt x="2018340" y="778148"/>
                  </a:lnTo>
                  <a:lnTo>
                    <a:pt x="1988204" y="808284"/>
                  </a:lnTo>
                  <a:lnTo>
                    <a:pt x="1949996" y="828052"/>
                  </a:lnTo>
                  <a:lnTo>
                    <a:pt x="1906015" y="835152"/>
                  </a:lnTo>
                  <a:lnTo>
                    <a:pt x="139191" y="835152"/>
                  </a:lnTo>
                  <a:lnTo>
                    <a:pt x="95211" y="828052"/>
                  </a:lnTo>
                  <a:lnTo>
                    <a:pt x="57003" y="808284"/>
                  </a:lnTo>
                  <a:lnTo>
                    <a:pt x="26867" y="778148"/>
                  </a:lnTo>
                  <a:lnTo>
                    <a:pt x="7099" y="739940"/>
                  </a:lnTo>
                  <a:lnTo>
                    <a:pt x="0" y="695960"/>
                  </a:lnTo>
                  <a:lnTo>
                    <a:pt x="0" y="139192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290184" y="1121410"/>
            <a:ext cx="17252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IIIа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группа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здоровья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3" name="object 5"/>
          <p:cNvGrpSpPr/>
          <p:nvPr/>
        </p:nvGrpSpPr>
        <p:grpSpPr>
          <a:xfrm>
            <a:off x="10115664" y="1616963"/>
            <a:ext cx="1960893" cy="1498345"/>
            <a:chOff x="1599946" y="923289"/>
            <a:chExt cx="3208655" cy="895350"/>
          </a:xfrm>
        </p:grpSpPr>
        <p:sp>
          <p:nvSpPr>
            <p:cNvPr id="44" name="object 6"/>
            <p:cNvSpPr/>
            <p:nvPr/>
          </p:nvSpPr>
          <p:spPr>
            <a:xfrm>
              <a:off x="1606296" y="929639"/>
              <a:ext cx="3195955" cy="882650"/>
            </a:xfrm>
            <a:custGeom>
              <a:avLst/>
              <a:gdLst/>
              <a:ahLst/>
              <a:cxnLst/>
              <a:rect l="l" t="t" r="r" b="b"/>
              <a:pathLst>
                <a:path w="3195954" h="882650">
                  <a:moveTo>
                    <a:pt x="3048762" y="0"/>
                  </a:moveTo>
                  <a:lnTo>
                    <a:pt x="147065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5"/>
                  </a:lnTo>
                  <a:lnTo>
                    <a:pt x="0" y="735330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5" y="882396"/>
                  </a:lnTo>
                  <a:lnTo>
                    <a:pt x="3048762" y="882396"/>
                  </a:lnTo>
                  <a:lnTo>
                    <a:pt x="3095268" y="874904"/>
                  </a:lnTo>
                  <a:lnTo>
                    <a:pt x="3135642" y="854037"/>
                  </a:lnTo>
                  <a:lnTo>
                    <a:pt x="3167469" y="822210"/>
                  </a:lnTo>
                  <a:lnTo>
                    <a:pt x="3188336" y="781836"/>
                  </a:lnTo>
                  <a:lnTo>
                    <a:pt x="3195828" y="735330"/>
                  </a:lnTo>
                  <a:lnTo>
                    <a:pt x="3195828" y="147065"/>
                  </a:lnTo>
                  <a:lnTo>
                    <a:pt x="3188336" y="100559"/>
                  </a:lnTo>
                  <a:lnTo>
                    <a:pt x="3167469" y="60185"/>
                  </a:lnTo>
                  <a:lnTo>
                    <a:pt x="3135642" y="28358"/>
                  </a:lnTo>
                  <a:lnTo>
                    <a:pt x="3095268" y="7491"/>
                  </a:lnTo>
                  <a:lnTo>
                    <a:pt x="304876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bject 7"/>
            <p:cNvSpPr/>
            <p:nvPr/>
          </p:nvSpPr>
          <p:spPr>
            <a:xfrm>
              <a:off x="1606296" y="929639"/>
              <a:ext cx="3195955" cy="882650"/>
            </a:xfrm>
            <a:custGeom>
              <a:avLst/>
              <a:gdLst/>
              <a:ahLst/>
              <a:cxnLst/>
              <a:rect l="l" t="t" r="r" b="b"/>
              <a:pathLst>
                <a:path w="3195954" h="882650">
                  <a:moveTo>
                    <a:pt x="0" y="147065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5" y="0"/>
                  </a:lnTo>
                  <a:lnTo>
                    <a:pt x="3048762" y="0"/>
                  </a:lnTo>
                  <a:lnTo>
                    <a:pt x="3095268" y="7491"/>
                  </a:lnTo>
                  <a:lnTo>
                    <a:pt x="3135642" y="28358"/>
                  </a:lnTo>
                  <a:lnTo>
                    <a:pt x="3167469" y="60185"/>
                  </a:lnTo>
                  <a:lnTo>
                    <a:pt x="3188336" y="100559"/>
                  </a:lnTo>
                  <a:lnTo>
                    <a:pt x="3195828" y="147065"/>
                  </a:lnTo>
                  <a:lnTo>
                    <a:pt x="3195828" y="735330"/>
                  </a:lnTo>
                  <a:lnTo>
                    <a:pt x="3188336" y="781836"/>
                  </a:lnTo>
                  <a:lnTo>
                    <a:pt x="3167469" y="822210"/>
                  </a:lnTo>
                  <a:lnTo>
                    <a:pt x="3135642" y="854037"/>
                  </a:lnTo>
                  <a:lnTo>
                    <a:pt x="3095268" y="874904"/>
                  </a:lnTo>
                  <a:lnTo>
                    <a:pt x="3048762" y="882396"/>
                  </a:lnTo>
                  <a:lnTo>
                    <a:pt x="147065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30"/>
                  </a:lnTo>
                  <a:lnTo>
                    <a:pt x="0" y="147065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0189261" y="1634490"/>
            <a:ext cx="1794382" cy="1509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lvl="0" indent="0" algn="ctr" defTabSz="914400" rtl="0" eaLnBrk="1" fontAlgn="auto" latinLnBrk="0" hangingPunct="1">
              <a:lnSpc>
                <a:spcPct val="11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ХНИЗ –</a:t>
            </a:r>
          </a:p>
          <a:p>
            <a:pPr marL="12700" marR="7620" lvl="0" indent="0" algn="ctr" defTabSz="914400" rtl="0" eaLnBrk="1" fontAlgn="auto" latinLnBrk="0" hangingPunct="1">
              <a:lnSpc>
                <a:spcPct val="11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болезни</a:t>
            </a:r>
            <a:r>
              <a:rPr kumimoji="0" lang="ru-RU" sz="1000" b="1" i="0" u="none" strike="noStrike" kern="1200" cap="none" spc="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системы</a:t>
            </a:r>
            <a:r>
              <a:rPr kumimoji="0" lang="ru-RU" sz="1000" b="1" i="0" u="none" strike="noStrike" kern="1200" cap="none" spc="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кровообращения,</a:t>
            </a:r>
            <a:r>
              <a:rPr kumimoji="0" lang="ru-RU" sz="1000" b="1" i="0" u="none" strike="noStrike" kern="1200" cap="none" spc="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злокачественные</a:t>
            </a:r>
            <a:r>
              <a:rPr kumimoji="0" lang="ru-RU" sz="1000" b="1" i="0" u="none" strike="noStrike" kern="1200" cap="none" spc="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новообразования, хронические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респираторные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заболевания</a:t>
            </a:r>
            <a:r>
              <a:rPr kumimoji="0" lang="ru-RU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сахарный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диабет.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12712" y="1432925"/>
            <a:ext cx="72008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 indent="-228600" algn="just" fontAlgn="base">
              <a:spcAft>
                <a:spcPts val="90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Вначале определитесь, какая сторона шкалы к Вам относится. </a:t>
            </a:r>
          </a:p>
          <a:p>
            <a:pPr marL="678180" indent="-228600" algn="just" fontAlgn="base">
              <a:spcAft>
                <a:spcPts val="90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Левая отражает риск для женщин, правая – для мужчин.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678180" indent="-228600" algn="just" fontAlgn="base">
              <a:spcAft>
                <a:spcPts val="9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Выберите горизонтальные столбцы,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соответствующие Вашему возрасту (40 лет, 50 лет, 55лет, 60 лет, 65 лет).</a:t>
            </a:r>
            <a:endParaRPr lang="ru-RU" sz="16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marL="678180" indent="-228600" algn="just" fontAlgn="base">
              <a:spcAft>
                <a:spcPts val="9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      Каждому возрасту соответствует два столбца,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левый столбец относится к некурящим,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правый – к курящим. Выберите тот, какой относится к Вам.</a:t>
            </a:r>
            <a:endParaRPr lang="ru-RU" sz="16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marL="678180" indent="-228600" algn="just" fontAlgn="base">
              <a:spcAft>
                <a:spcPts val="9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      В каждом столбце горизонтальные строки, соответствующие уровню систолического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(верхнего) артериального давления (120,140, 160, 180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мм.рт.ст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и пять вертикальных столбцов, соответствующих уровню общего холестерина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(4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ммоль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/л, 5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ммоль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/л, 6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ммоль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/л, 7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ммоль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/л, 8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ммоль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/л.).</a:t>
            </a:r>
            <a:endParaRPr lang="ru-RU" sz="16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marL="678180" indent="-228600" algn="just" fontAlgn="base">
              <a:spcAft>
                <a:spcPts val="9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5.      В выбранном Вами столбце найдите ячейку, соответствующему Вашему уровню систолического (верхнего) артериального давления и уровню общего холестерина.</a:t>
            </a:r>
            <a:endParaRPr lang="ru-RU" sz="16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marL="678180" indent="-228600" algn="just" fontAlgn="base">
              <a:spcAft>
                <a:spcPts val="9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6.      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Цифра в данной ячейке указывает на Ваш суммарный сердечно-сосудистый риск.</a:t>
            </a:r>
            <a:endParaRPr lang="ru-RU" sz="16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16632"/>
            <a:ext cx="105131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МЕТОДИКА ОЦЕНКИ СЕРДЕЧНО-СОСУДИСТОГО РИСКА</a:t>
            </a:r>
          </a:p>
        </p:txBody>
      </p:sp>
      <p:pic>
        <p:nvPicPr>
          <p:cNvPr id="2052" name="Picture 4" descr="http://gbuz-gp8.ru/sites/default/files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700808"/>
            <a:ext cx="49438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94" y="0"/>
          <a:ext cx="7003506" cy="6877050"/>
          <a:chOff x="2140494" y="0"/>
          <a:chExt cx="7003506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8321964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007" y="251097"/>
            <a:ext cx="6986905" cy="64248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зации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углубленной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876" y="995172"/>
            <a:ext cx="7315200" cy="873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6FAC46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10"/>
              </a:spcBef>
              <a:buFont typeface="Arial"/>
              <a:buChar char="●"/>
              <a:tabLst>
                <a:tab pos="434340" algn="l"/>
                <a:tab pos="434975" algn="l"/>
              </a:tabLst>
            </a:pP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группа: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пациенты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коморбидными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заболеваниями,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перенесшие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новую</a:t>
            </a:r>
            <a:r>
              <a:rPr sz="1200" spc="-10" dirty="0">
                <a:latin typeface="Calibri"/>
                <a:cs typeface="Calibri"/>
              </a:rPr>
              <a:t> коронавирусную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инфекцию;</a:t>
            </a:r>
            <a:endParaRPr sz="1200" dirty="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110"/>
              </a:spcBef>
              <a:buFont typeface="Arial"/>
              <a:buChar char="●"/>
              <a:tabLst>
                <a:tab pos="434340" algn="l"/>
                <a:tab pos="434975" algn="l"/>
              </a:tabLst>
            </a:pPr>
            <a:r>
              <a:rPr sz="1200" b="1" dirty="0">
                <a:latin typeface="Calibri"/>
                <a:cs typeface="Calibri"/>
              </a:rPr>
              <a:t>II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группа: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пациенты,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перенесшие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новую </a:t>
            </a:r>
            <a:r>
              <a:rPr sz="1200" spc="-10" dirty="0">
                <a:latin typeface="Calibri"/>
                <a:cs typeface="Calibri"/>
              </a:rPr>
              <a:t>коронавирусную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инфекцию;</a:t>
            </a:r>
            <a:endParaRPr sz="1200" dirty="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434340" algn="l"/>
                <a:tab pos="434975" algn="l"/>
              </a:tabLst>
            </a:pPr>
            <a:r>
              <a:rPr sz="1200" b="1" dirty="0">
                <a:latin typeface="Calibri"/>
                <a:cs typeface="Calibri"/>
              </a:rPr>
              <a:t>III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группа: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пациенты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более 2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лет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обращавшиеся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за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медицинской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помощью;</a:t>
            </a:r>
            <a:endParaRPr sz="1200" dirty="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110"/>
              </a:spcBef>
              <a:buFont typeface="Arial"/>
              <a:buChar char="●"/>
              <a:tabLst>
                <a:tab pos="434340" algn="l"/>
                <a:tab pos="434975" algn="l"/>
              </a:tabLst>
            </a:pPr>
            <a:r>
              <a:rPr sz="1200" b="1" dirty="0">
                <a:latin typeface="Calibri"/>
                <a:cs typeface="Calibri"/>
              </a:rPr>
              <a:t>IV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группа: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остальные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группы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пациентов.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20" y="1949195"/>
            <a:ext cx="11642090" cy="524510"/>
          </a:xfrm>
          <a:prstGeom prst="rect">
            <a:avLst/>
          </a:prstGeom>
          <a:solidFill>
            <a:srgbClr val="E1EFD9"/>
          </a:solidFill>
          <a:ln w="9525">
            <a:solidFill>
              <a:srgbClr val="6FAC4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015740" marR="335915" indent="-3672204">
              <a:lnSpc>
                <a:spcPct val="107500"/>
              </a:lnSpc>
              <a:spcBef>
                <a:spcPts val="210"/>
              </a:spcBef>
            </a:pPr>
            <a:r>
              <a:rPr sz="1200" b="1" dirty="0">
                <a:latin typeface="Calibri"/>
                <a:cs typeface="Calibri"/>
              </a:rPr>
              <a:t>Коморбидные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пациенты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код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группы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болезней</a:t>
            </a:r>
            <a:r>
              <a:rPr sz="12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кровообращения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код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группы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фибрилляция</a:t>
            </a:r>
            <a:r>
              <a:rPr sz="1200" i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предсердий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или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сахарный</a:t>
            </a:r>
            <a:r>
              <a:rPr sz="12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диабет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или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хроническая </a:t>
            </a:r>
            <a:r>
              <a:rPr sz="12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обструктивная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болезнь</a:t>
            </a:r>
            <a:r>
              <a:rPr sz="12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легких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или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последствия</a:t>
            </a:r>
            <a:r>
              <a:rPr sz="1200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перенесенного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ОНМК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4320" y="2557779"/>
          <a:ext cx="11642089" cy="4114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165">
                <a:tc>
                  <a:txBody>
                    <a:bodyPr/>
                    <a:lstStyle/>
                    <a:p>
                      <a:pPr marL="45085">
                        <a:lnSpc>
                          <a:spcPts val="114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БОЛЕЗНИ</a:t>
                      </a:r>
                      <a:r>
                        <a:rPr sz="1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КРОВООБРАЩЕНИЯ: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I10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Эссенциальная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(первичная)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гипертензия;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 marR="3873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I11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Гипертензивная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сердца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(гипертоническая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сердца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преимущественным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поражением сердца);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I12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Гипертензивная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(гипертоническая)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преимущественным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поражением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почек;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I13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Гипертензивная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(гипертоническая)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преимущественными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поражением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сердца и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почек;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I15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Вторичная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гипертензия;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 marR="2399665">
                        <a:lnSpc>
                          <a:spcPct val="167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I20.1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Стенокардия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документально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подтвержденным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спазмом;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I20.8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Другие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формы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стенокардии;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I20.9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Стенокардия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неуточненная;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 marR="1908810">
                        <a:lnSpc>
                          <a:spcPct val="167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I25.0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Атеросклеротическая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сердечно-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сосудистая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болезнь,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так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описанная;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I25.1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Атеросклеротическая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сердца;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 marR="3068955">
                        <a:lnSpc>
                          <a:spcPts val="2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I25.2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Перенесенный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прошлом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инфаркт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миокарда;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I25.5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Ишемическая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кардиомиопатия;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I25.6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Бессимптомная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ишемия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миокарда;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085" marR="2364740">
                        <a:lnSpc>
                          <a:spcPts val="2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I25.8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Другие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формы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хронической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ишемической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болезни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сердца;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I25.9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Хроническая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ишемическая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сердца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неуточненная.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ФИБРИЛЛЯЦИ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ПРЕДСЕРДИЙ: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marR="38735" algn="just">
                        <a:lnSpc>
                          <a:spcPct val="107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I48</a:t>
                      </a:r>
                      <a:r>
                        <a:rPr sz="1000" spc="3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Фибрилляция</a:t>
                      </a:r>
                      <a:r>
                        <a:rPr sz="1000" spc="34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3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трепетание предсердий.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САХАРНЫЙ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ДИАБЕТ: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 algn="just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E11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Сахарный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диабет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типа.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tabLst>
                          <a:tab pos="1365250" algn="l"/>
                        </a:tabLst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ХРОНИЧЕСКАЯ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ОБСТРУКТИВНАЯ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ЛЕГКИХ: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45720" marR="37465" algn="just">
                        <a:lnSpc>
                          <a:spcPct val="107000"/>
                        </a:lnSpc>
                        <a:tabLst>
                          <a:tab pos="1580515" algn="l"/>
                        </a:tabLst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J44.0</a:t>
                      </a:r>
                      <a:r>
                        <a:rPr sz="1000" spc="43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Хроническая</a:t>
                      </a:r>
                      <a:r>
                        <a:rPr sz="1000" spc="434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обструктивная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легочная</a:t>
                      </a:r>
                      <a:r>
                        <a:rPr sz="1000" spc="355" dirty="0">
                          <a:latin typeface="Calibri"/>
                          <a:cs typeface="Calibri"/>
                        </a:rPr>
                        <a:t>  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	с</a:t>
                      </a:r>
                      <a:r>
                        <a:rPr sz="1000" spc="360" dirty="0">
                          <a:latin typeface="Calibri"/>
                          <a:cs typeface="Calibri"/>
                        </a:rPr>
                        <a:t>  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острой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респираторной</a:t>
                      </a:r>
                      <a:r>
                        <a:rPr sz="1000" spc="29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инфекцией</a:t>
                      </a:r>
                      <a:r>
                        <a:rPr sz="1000" spc="29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нижних дыхательных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путей;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marR="39370" algn="just">
                        <a:lnSpc>
                          <a:spcPct val="107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J44.8</a:t>
                      </a:r>
                      <a:r>
                        <a:rPr sz="1000" spc="17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Другая</a:t>
                      </a:r>
                      <a:r>
                        <a:rPr sz="1000" spc="17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уточненная</a:t>
                      </a:r>
                      <a:r>
                        <a:rPr sz="1000" spc="1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хроническая обструктивная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легочная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болезнь;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marR="39370" algn="just">
                        <a:lnSpc>
                          <a:spcPct val="107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J44.9</a:t>
                      </a:r>
                      <a:r>
                        <a:rPr sz="1000" spc="43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Хроническая</a:t>
                      </a:r>
                      <a:r>
                        <a:rPr sz="1000" spc="434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обструктивная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легочная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болезнь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неуточненная.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ПОСЛЕДСТВИЯ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ПЕРЕНЕСЕННОГО</a:t>
                      </a:r>
                      <a:r>
                        <a:rPr sz="10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ОНМК: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marR="38735" algn="just">
                        <a:lnSpc>
                          <a:spcPct val="107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I69.0</a:t>
                      </a:r>
                      <a:r>
                        <a:rPr sz="1000" spc="40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Последствия</a:t>
                      </a:r>
                      <a:r>
                        <a:rPr sz="1000" spc="409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субарахноидального кровоизлияния;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marR="40005" algn="just">
                        <a:lnSpc>
                          <a:spcPct val="107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I69.1</a:t>
                      </a:r>
                      <a:r>
                        <a:rPr sz="1000" spc="4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Последствия</a:t>
                      </a:r>
                      <a:r>
                        <a:rPr sz="1000" spc="4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внутричерепного кровоизлияния;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marR="36830" algn="just">
                        <a:lnSpc>
                          <a:spcPct val="107000"/>
                        </a:lnSpc>
                        <a:spcBef>
                          <a:spcPts val="790"/>
                        </a:spcBef>
                        <a:tabLst>
                          <a:tab pos="824865" algn="l"/>
                          <a:tab pos="1518285" algn="l"/>
                          <a:tab pos="2039620" algn="l"/>
                        </a:tabLst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I69.2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Последствия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		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другого нетравматического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внутричерепного кровоизлияния;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algn="just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I69.3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Последствия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инфаркта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мозга;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marR="38735" algn="just">
                        <a:lnSpc>
                          <a:spcPct val="107000"/>
                        </a:lnSpc>
                        <a:spcBef>
                          <a:spcPts val="80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I69.4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Последствия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инсульта,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уточненные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кровоизлияние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инфаркт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мозга;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45720" marR="36830" algn="just">
                        <a:lnSpc>
                          <a:spcPct val="10700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I67.8</a:t>
                      </a:r>
                      <a:r>
                        <a:rPr sz="1000" spc="4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Другие</a:t>
                      </a:r>
                      <a:r>
                        <a:rPr sz="1000" spc="4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уточненные</a:t>
                      </a:r>
                      <a:r>
                        <a:rPr sz="1000" spc="4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поражения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сосудов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мозга.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01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429" y="196722"/>
            <a:ext cx="75012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обследований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04991" y="490550"/>
            <a:ext cx="1797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3598" y="1185577"/>
            <a:ext cx="9161145" cy="39052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ts val="2800"/>
              </a:lnSpc>
              <a:spcBef>
                <a:spcPts val="270"/>
              </a:spcBef>
            </a:pPr>
            <a:r>
              <a:rPr lang="ru-RU"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315" y="1813560"/>
            <a:ext cx="3301365" cy="673735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latin typeface="Calibri"/>
                <a:cs typeface="Calibri"/>
              </a:rPr>
              <a:t>Кабинет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(отделение)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медицинской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b="1" spc="-10" dirty="0">
                <a:latin typeface="Calibri"/>
                <a:cs typeface="Calibri"/>
              </a:rPr>
              <a:t>профилактики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0500" y="1813560"/>
            <a:ext cx="4800600" cy="489584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400" b="1" spc="-10" dirty="0">
                <a:latin typeface="Calibri"/>
                <a:cs typeface="Calibri"/>
              </a:rPr>
              <a:t>Клинико-диагностическое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отделение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35311" y="1740407"/>
            <a:ext cx="2087880" cy="520065"/>
          </a:xfrm>
          <a:custGeom>
            <a:avLst/>
            <a:gdLst/>
            <a:ahLst/>
            <a:cxnLst/>
            <a:rect l="l" t="t" r="r" b="b"/>
            <a:pathLst>
              <a:path w="2087879" h="520064">
                <a:moveTo>
                  <a:pt x="0" y="519684"/>
                </a:moveTo>
                <a:lnTo>
                  <a:pt x="2087879" y="519684"/>
                </a:lnTo>
                <a:lnTo>
                  <a:pt x="2087879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741661" y="1769617"/>
            <a:ext cx="2075180" cy="4845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" rIns="0" bIns="0" rtlCol="0">
            <a:spAutoFit/>
          </a:bodyPr>
          <a:lstStyle/>
          <a:p>
            <a:pPr marL="360680" marR="391795" indent="123189">
              <a:lnSpc>
                <a:spcPts val="1800"/>
              </a:lnSpc>
              <a:spcBef>
                <a:spcPts val="30"/>
              </a:spcBef>
            </a:pPr>
            <a:r>
              <a:rPr sz="1400" b="1" dirty="0">
                <a:latin typeface="Calibri"/>
                <a:cs typeface="Calibri"/>
              </a:rPr>
              <a:t>Врач-</a:t>
            </a:r>
            <a:r>
              <a:rPr sz="1400" b="1" spc="-10" dirty="0">
                <a:latin typeface="Calibri"/>
                <a:cs typeface="Calibri"/>
              </a:rPr>
              <a:t>терапевт участковый,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ВОП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28961" y="2320798"/>
            <a:ext cx="2189480" cy="3830320"/>
            <a:chOff x="9728961" y="2320798"/>
            <a:chExt cx="2189480" cy="3830320"/>
          </a:xfrm>
        </p:grpSpPr>
        <p:sp>
          <p:nvSpPr>
            <p:cNvPr id="12" name="object 12"/>
            <p:cNvSpPr/>
            <p:nvPr/>
          </p:nvSpPr>
          <p:spPr>
            <a:xfrm>
              <a:off x="9735311" y="2327148"/>
              <a:ext cx="2176780" cy="3817620"/>
            </a:xfrm>
            <a:custGeom>
              <a:avLst/>
              <a:gdLst/>
              <a:ahLst/>
              <a:cxnLst/>
              <a:rect l="l" t="t" r="r" b="b"/>
              <a:pathLst>
                <a:path w="2176779" h="3817620">
                  <a:moveTo>
                    <a:pt x="1813560" y="0"/>
                  </a:moveTo>
                  <a:lnTo>
                    <a:pt x="362712" y="0"/>
                  </a:lnTo>
                  <a:lnTo>
                    <a:pt x="313502" y="3311"/>
                  </a:lnTo>
                  <a:lnTo>
                    <a:pt x="266303" y="12959"/>
                  </a:lnTo>
                  <a:lnTo>
                    <a:pt x="221545" y="28509"/>
                  </a:lnTo>
                  <a:lnTo>
                    <a:pt x="179662" y="49530"/>
                  </a:lnTo>
                  <a:lnTo>
                    <a:pt x="141087" y="75588"/>
                  </a:lnTo>
                  <a:lnTo>
                    <a:pt x="106251" y="106251"/>
                  </a:lnTo>
                  <a:lnTo>
                    <a:pt x="75588" y="141087"/>
                  </a:lnTo>
                  <a:lnTo>
                    <a:pt x="49530" y="179662"/>
                  </a:lnTo>
                  <a:lnTo>
                    <a:pt x="28509" y="221545"/>
                  </a:lnTo>
                  <a:lnTo>
                    <a:pt x="12959" y="266303"/>
                  </a:lnTo>
                  <a:lnTo>
                    <a:pt x="3311" y="313502"/>
                  </a:lnTo>
                  <a:lnTo>
                    <a:pt x="0" y="362712"/>
                  </a:lnTo>
                  <a:lnTo>
                    <a:pt x="0" y="3454895"/>
                  </a:lnTo>
                  <a:lnTo>
                    <a:pt x="3311" y="3504115"/>
                  </a:lnTo>
                  <a:lnTo>
                    <a:pt x="12959" y="3551322"/>
                  </a:lnTo>
                  <a:lnTo>
                    <a:pt x="28509" y="3596085"/>
                  </a:lnTo>
                  <a:lnTo>
                    <a:pt x="49530" y="3637970"/>
                  </a:lnTo>
                  <a:lnTo>
                    <a:pt x="75588" y="3676546"/>
                  </a:lnTo>
                  <a:lnTo>
                    <a:pt x="106251" y="3711381"/>
                  </a:lnTo>
                  <a:lnTo>
                    <a:pt x="141087" y="3742042"/>
                  </a:lnTo>
                  <a:lnTo>
                    <a:pt x="179662" y="3768097"/>
                  </a:lnTo>
                  <a:lnTo>
                    <a:pt x="221545" y="3789115"/>
                  </a:lnTo>
                  <a:lnTo>
                    <a:pt x="266303" y="3804663"/>
                  </a:lnTo>
                  <a:lnTo>
                    <a:pt x="313502" y="3814308"/>
                  </a:lnTo>
                  <a:lnTo>
                    <a:pt x="362712" y="3817620"/>
                  </a:lnTo>
                  <a:lnTo>
                    <a:pt x="1813560" y="3817620"/>
                  </a:lnTo>
                  <a:lnTo>
                    <a:pt x="1862769" y="3814308"/>
                  </a:lnTo>
                  <a:lnTo>
                    <a:pt x="1909968" y="3804663"/>
                  </a:lnTo>
                  <a:lnTo>
                    <a:pt x="1954726" y="3789115"/>
                  </a:lnTo>
                  <a:lnTo>
                    <a:pt x="1996609" y="3768097"/>
                  </a:lnTo>
                  <a:lnTo>
                    <a:pt x="2035184" y="3742042"/>
                  </a:lnTo>
                  <a:lnTo>
                    <a:pt x="2070020" y="3711381"/>
                  </a:lnTo>
                  <a:lnTo>
                    <a:pt x="2100683" y="3676546"/>
                  </a:lnTo>
                  <a:lnTo>
                    <a:pt x="2126741" y="3637970"/>
                  </a:lnTo>
                  <a:lnTo>
                    <a:pt x="2147762" y="3596085"/>
                  </a:lnTo>
                  <a:lnTo>
                    <a:pt x="2163312" y="3551322"/>
                  </a:lnTo>
                  <a:lnTo>
                    <a:pt x="2172960" y="3504115"/>
                  </a:lnTo>
                  <a:lnTo>
                    <a:pt x="2176272" y="3454895"/>
                  </a:lnTo>
                  <a:lnTo>
                    <a:pt x="2176272" y="362712"/>
                  </a:lnTo>
                  <a:lnTo>
                    <a:pt x="2172960" y="313502"/>
                  </a:lnTo>
                  <a:lnTo>
                    <a:pt x="2163312" y="266303"/>
                  </a:lnTo>
                  <a:lnTo>
                    <a:pt x="2147762" y="221545"/>
                  </a:lnTo>
                  <a:lnTo>
                    <a:pt x="2126742" y="179662"/>
                  </a:lnTo>
                  <a:lnTo>
                    <a:pt x="2100683" y="141087"/>
                  </a:lnTo>
                  <a:lnTo>
                    <a:pt x="2070020" y="106251"/>
                  </a:lnTo>
                  <a:lnTo>
                    <a:pt x="2035184" y="75588"/>
                  </a:lnTo>
                  <a:lnTo>
                    <a:pt x="1996609" y="49529"/>
                  </a:lnTo>
                  <a:lnTo>
                    <a:pt x="1954726" y="28509"/>
                  </a:lnTo>
                  <a:lnTo>
                    <a:pt x="1909968" y="12959"/>
                  </a:lnTo>
                  <a:lnTo>
                    <a:pt x="1862769" y="3311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735311" y="2327148"/>
              <a:ext cx="2176780" cy="3817620"/>
            </a:xfrm>
            <a:custGeom>
              <a:avLst/>
              <a:gdLst/>
              <a:ahLst/>
              <a:cxnLst/>
              <a:rect l="l" t="t" r="r" b="b"/>
              <a:pathLst>
                <a:path w="2176779" h="3817620">
                  <a:moveTo>
                    <a:pt x="0" y="362712"/>
                  </a:moveTo>
                  <a:lnTo>
                    <a:pt x="3311" y="313502"/>
                  </a:lnTo>
                  <a:lnTo>
                    <a:pt x="12959" y="266303"/>
                  </a:lnTo>
                  <a:lnTo>
                    <a:pt x="28509" y="221545"/>
                  </a:lnTo>
                  <a:lnTo>
                    <a:pt x="49530" y="179662"/>
                  </a:lnTo>
                  <a:lnTo>
                    <a:pt x="75588" y="141087"/>
                  </a:lnTo>
                  <a:lnTo>
                    <a:pt x="106251" y="106251"/>
                  </a:lnTo>
                  <a:lnTo>
                    <a:pt x="141087" y="75588"/>
                  </a:lnTo>
                  <a:lnTo>
                    <a:pt x="179662" y="49530"/>
                  </a:lnTo>
                  <a:lnTo>
                    <a:pt x="221545" y="28509"/>
                  </a:lnTo>
                  <a:lnTo>
                    <a:pt x="266303" y="12959"/>
                  </a:lnTo>
                  <a:lnTo>
                    <a:pt x="313502" y="3311"/>
                  </a:lnTo>
                  <a:lnTo>
                    <a:pt x="362712" y="0"/>
                  </a:lnTo>
                  <a:lnTo>
                    <a:pt x="1813560" y="0"/>
                  </a:lnTo>
                  <a:lnTo>
                    <a:pt x="1862769" y="3311"/>
                  </a:lnTo>
                  <a:lnTo>
                    <a:pt x="1909968" y="12959"/>
                  </a:lnTo>
                  <a:lnTo>
                    <a:pt x="1954726" y="28509"/>
                  </a:lnTo>
                  <a:lnTo>
                    <a:pt x="1996609" y="49529"/>
                  </a:lnTo>
                  <a:lnTo>
                    <a:pt x="2035184" y="75588"/>
                  </a:lnTo>
                  <a:lnTo>
                    <a:pt x="2070020" y="106251"/>
                  </a:lnTo>
                  <a:lnTo>
                    <a:pt x="2100683" y="141087"/>
                  </a:lnTo>
                  <a:lnTo>
                    <a:pt x="2126742" y="179662"/>
                  </a:lnTo>
                  <a:lnTo>
                    <a:pt x="2147762" y="221545"/>
                  </a:lnTo>
                  <a:lnTo>
                    <a:pt x="2163312" y="266303"/>
                  </a:lnTo>
                  <a:lnTo>
                    <a:pt x="2172960" y="313502"/>
                  </a:lnTo>
                  <a:lnTo>
                    <a:pt x="2176272" y="362712"/>
                  </a:lnTo>
                  <a:lnTo>
                    <a:pt x="2176272" y="3454895"/>
                  </a:lnTo>
                  <a:lnTo>
                    <a:pt x="2172960" y="3504115"/>
                  </a:lnTo>
                  <a:lnTo>
                    <a:pt x="2163312" y="3551322"/>
                  </a:lnTo>
                  <a:lnTo>
                    <a:pt x="2147762" y="3596085"/>
                  </a:lnTo>
                  <a:lnTo>
                    <a:pt x="2126741" y="3637970"/>
                  </a:lnTo>
                  <a:lnTo>
                    <a:pt x="2100683" y="3676546"/>
                  </a:lnTo>
                  <a:lnTo>
                    <a:pt x="2070020" y="3711381"/>
                  </a:lnTo>
                  <a:lnTo>
                    <a:pt x="2035184" y="3742042"/>
                  </a:lnTo>
                  <a:lnTo>
                    <a:pt x="1996609" y="3768097"/>
                  </a:lnTo>
                  <a:lnTo>
                    <a:pt x="1954726" y="3789115"/>
                  </a:lnTo>
                  <a:lnTo>
                    <a:pt x="1909968" y="3804663"/>
                  </a:lnTo>
                  <a:lnTo>
                    <a:pt x="1862769" y="3814308"/>
                  </a:lnTo>
                  <a:lnTo>
                    <a:pt x="1813560" y="3817620"/>
                  </a:lnTo>
                  <a:lnTo>
                    <a:pt x="362712" y="3817620"/>
                  </a:lnTo>
                  <a:lnTo>
                    <a:pt x="313502" y="3814308"/>
                  </a:lnTo>
                  <a:lnTo>
                    <a:pt x="266303" y="3804663"/>
                  </a:lnTo>
                  <a:lnTo>
                    <a:pt x="221545" y="3789115"/>
                  </a:lnTo>
                  <a:lnTo>
                    <a:pt x="179662" y="3768097"/>
                  </a:lnTo>
                  <a:lnTo>
                    <a:pt x="141087" y="3742042"/>
                  </a:lnTo>
                  <a:lnTo>
                    <a:pt x="106251" y="3711381"/>
                  </a:lnTo>
                  <a:lnTo>
                    <a:pt x="75588" y="3676546"/>
                  </a:lnTo>
                  <a:lnTo>
                    <a:pt x="49530" y="3637970"/>
                  </a:lnTo>
                  <a:lnTo>
                    <a:pt x="28509" y="3596085"/>
                  </a:lnTo>
                  <a:lnTo>
                    <a:pt x="12959" y="3551322"/>
                  </a:lnTo>
                  <a:lnTo>
                    <a:pt x="3311" y="3504115"/>
                  </a:lnTo>
                  <a:lnTo>
                    <a:pt x="0" y="3454895"/>
                  </a:lnTo>
                  <a:lnTo>
                    <a:pt x="0" y="36271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21367" y="2444343"/>
            <a:ext cx="1755139" cy="30968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dirty="0">
                <a:latin typeface="Calibri"/>
                <a:cs typeface="Calibri"/>
              </a:rPr>
              <a:t>Прием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(осмотр)</a:t>
            </a:r>
            <a:endParaRPr sz="1400" dirty="0">
              <a:latin typeface="Calibri"/>
              <a:cs typeface="Calibri"/>
            </a:endParaRPr>
          </a:p>
          <a:p>
            <a:pPr marL="12700" marR="59055">
              <a:lnSpc>
                <a:spcPct val="107100"/>
              </a:lnSpc>
            </a:pPr>
            <a:r>
              <a:rPr sz="1400" b="1" spc="-10" dirty="0">
                <a:latin typeface="Calibri"/>
                <a:cs typeface="Calibri"/>
              </a:rPr>
              <a:t>врачом-терапевтом участковым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(ВОПом),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т.ч.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осмотр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кожных </a:t>
            </a:r>
            <a:r>
              <a:rPr sz="1400" dirty="0">
                <a:latin typeface="Calibri"/>
                <a:cs typeface="Calibri"/>
              </a:rPr>
              <a:t>покровов,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слизистых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ts val="18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губ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ротовой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полости, пальпацию</a:t>
            </a:r>
            <a:endParaRPr sz="1400" dirty="0">
              <a:latin typeface="Calibri"/>
              <a:cs typeface="Calibri"/>
            </a:endParaRPr>
          </a:p>
          <a:p>
            <a:pPr marL="12700" marR="51435">
              <a:lnSpc>
                <a:spcPts val="1800"/>
              </a:lnSpc>
            </a:pPr>
            <a:r>
              <a:rPr sz="1400" dirty="0">
                <a:latin typeface="Calibri"/>
                <a:cs typeface="Calibri"/>
              </a:rPr>
              <a:t>щитовидной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железы, </a:t>
            </a:r>
            <a:r>
              <a:rPr sz="1400" dirty="0">
                <a:latin typeface="Calibri"/>
                <a:cs typeface="Calibri"/>
              </a:rPr>
              <a:t>лимфатических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узлов.</a:t>
            </a:r>
            <a:endParaRPr sz="1400" dirty="0">
              <a:latin typeface="Calibri"/>
              <a:cs typeface="Calibri"/>
            </a:endParaRPr>
          </a:p>
          <a:p>
            <a:pPr marL="12700" marR="43180">
              <a:lnSpc>
                <a:spcPct val="107200"/>
              </a:lnSpc>
              <a:spcBef>
                <a:spcPts val="710"/>
              </a:spcBef>
            </a:pPr>
            <a:r>
              <a:rPr sz="1400" b="1" spc="-10" dirty="0">
                <a:latin typeface="Calibri"/>
                <a:cs typeface="Calibri"/>
              </a:rPr>
              <a:t>Установление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группы </a:t>
            </a:r>
            <a:r>
              <a:rPr sz="1400" b="1" dirty="0">
                <a:latin typeface="Calibri"/>
                <a:cs typeface="Calibri"/>
              </a:rPr>
              <a:t>здоровья,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постановка </a:t>
            </a:r>
            <a:r>
              <a:rPr sz="1400" b="1" dirty="0">
                <a:latin typeface="Calibri"/>
                <a:cs typeface="Calibri"/>
              </a:rPr>
              <a:t>на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диспансерное наблюдение.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28973" y="2320798"/>
            <a:ext cx="5415280" cy="2903855"/>
            <a:chOff x="3728973" y="2320798"/>
            <a:chExt cx="5415280" cy="2903855"/>
          </a:xfrm>
        </p:grpSpPr>
        <p:sp>
          <p:nvSpPr>
            <p:cNvPr id="16" name="object 16"/>
            <p:cNvSpPr/>
            <p:nvPr/>
          </p:nvSpPr>
          <p:spPr>
            <a:xfrm>
              <a:off x="3735323" y="2327148"/>
              <a:ext cx="5402580" cy="2891155"/>
            </a:xfrm>
            <a:custGeom>
              <a:avLst/>
              <a:gdLst/>
              <a:ahLst/>
              <a:cxnLst/>
              <a:rect l="l" t="t" r="r" b="b"/>
              <a:pathLst>
                <a:path w="5402580" h="2891154">
                  <a:moveTo>
                    <a:pt x="4920742" y="0"/>
                  </a:moveTo>
                  <a:lnTo>
                    <a:pt x="481838" y="0"/>
                  </a:lnTo>
                  <a:lnTo>
                    <a:pt x="432580" y="2488"/>
                  </a:lnTo>
                  <a:lnTo>
                    <a:pt x="384744" y="9791"/>
                  </a:lnTo>
                  <a:lnTo>
                    <a:pt x="338571" y="21666"/>
                  </a:lnTo>
                  <a:lnTo>
                    <a:pt x="294304" y="37871"/>
                  </a:lnTo>
                  <a:lnTo>
                    <a:pt x="252186" y="58164"/>
                  </a:lnTo>
                  <a:lnTo>
                    <a:pt x="212458" y="82302"/>
                  </a:lnTo>
                  <a:lnTo>
                    <a:pt x="175363" y="110043"/>
                  </a:lnTo>
                  <a:lnTo>
                    <a:pt x="141144" y="141144"/>
                  </a:lnTo>
                  <a:lnTo>
                    <a:pt x="110043" y="175363"/>
                  </a:lnTo>
                  <a:lnTo>
                    <a:pt x="82302" y="212458"/>
                  </a:lnTo>
                  <a:lnTo>
                    <a:pt x="58164" y="252186"/>
                  </a:lnTo>
                  <a:lnTo>
                    <a:pt x="37871" y="294304"/>
                  </a:lnTo>
                  <a:lnTo>
                    <a:pt x="21666" y="338571"/>
                  </a:lnTo>
                  <a:lnTo>
                    <a:pt x="9791" y="384744"/>
                  </a:lnTo>
                  <a:lnTo>
                    <a:pt x="2488" y="432580"/>
                  </a:lnTo>
                  <a:lnTo>
                    <a:pt x="0" y="481838"/>
                  </a:lnTo>
                  <a:lnTo>
                    <a:pt x="0" y="2409190"/>
                  </a:lnTo>
                  <a:lnTo>
                    <a:pt x="2488" y="2458447"/>
                  </a:lnTo>
                  <a:lnTo>
                    <a:pt x="9791" y="2506283"/>
                  </a:lnTo>
                  <a:lnTo>
                    <a:pt x="21666" y="2552456"/>
                  </a:lnTo>
                  <a:lnTo>
                    <a:pt x="37871" y="2596723"/>
                  </a:lnTo>
                  <a:lnTo>
                    <a:pt x="58164" y="2638841"/>
                  </a:lnTo>
                  <a:lnTo>
                    <a:pt x="82302" y="2678569"/>
                  </a:lnTo>
                  <a:lnTo>
                    <a:pt x="110043" y="2715664"/>
                  </a:lnTo>
                  <a:lnTo>
                    <a:pt x="141144" y="2749883"/>
                  </a:lnTo>
                  <a:lnTo>
                    <a:pt x="175363" y="2780984"/>
                  </a:lnTo>
                  <a:lnTo>
                    <a:pt x="212458" y="2808725"/>
                  </a:lnTo>
                  <a:lnTo>
                    <a:pt x="252186" y="2832863"/>
                  </a:lnTo>
                  <a:lnTo>
                    <a:pt x="294304" y="2853156"/>
                  </a:lnTo>
                  <a:lnTo>
                    <a:pt x="338571" y="2869361"/>
                  </a:lnTo>
                  <a:lnTo>
                    <a:pt x="384744" y="2881236"/>
                  </a:lnTo>
                  <a:lnTo>
                    <a:pt x="432580" y="2888539"/>
                  </a:lnTo>
                  <a:lnTo>
                    <a:pt x="481838" y="2891028"/>
                  </a:lnTo>
                  <a:lnTo>
                    <a:pt x="4920742" y="2891028"/>
                  </a:lnTo>
                  <a:lnTo>
                    <a:pt x="4969999" y="2888539"/>
                  </a:lnTo>
                  <a:lnTo>
                    <a:pt x="5017835" y="2881236"/>
                  </a:lnTo>
                  <a:lnTo>
                    <a:pt x="5064008" y="2869361"/>
                  </a:lnTo>
                  <a:lnTo>
                    <a:pt x="5108275" y="2853156"/>
                  </a:lnTo>
                  <a:lnTo>
                    <a:pt x="5150393" y="2832863"/>
                  </a:lnTo>
                  <a:lnTo>
                    <a:pt x="5190121" y="2808725"/>
                  </a:lnTo>
                  <a:lnTo>
                    <a:pt x="5227216" y="2780984"/>
                  </a:lnTo>
                  <a:lnTo>
                    <a:pt x="5261435" y="2749883"/>
                  </a:lnTo>
                  <a:lnTo>
                    <a:pt x="5292536" y="2715664"/>
                  </a:lnTo>
                  <a:lnTo>
                    <a:pt x="5320277" y="2678569"/>
                  </a:lnTo>
                  <a:lnTo>
                    <a:pt x="5344415" y="2638841"/>
                  </a:lnTo>
                  <a:lnTo>
                    <a:pt x="5364708" y="2596723"/>
                  </a:lnTo>
                  <a:lnTo>
                    <a:pt x="5380913" y="2552456"/>
                  </a:lnTo>
                  <a:lnTo>
                    <a:pt x="5392788" y="2506283"/>
                  </a:lnTo>
                  <a:lnTo>
                    <a:pt x="5400091" y="2458447"/>
                  </a:lnTo>
                  <a:lnTo>
                    <a:pt x="5402580" y="2409190"/>
                  </a:lnTo>
                  <a:lnTo>
                    <a:pt x="5402580" y="481838"/>
                  </a:lnTo>
                  <a:lnTo>
                    <a:pt x="5400091" y="432580"/>
                  </a:lnTo>
                  <a:lnTo>
                    <a:pt x="5392788" y="384744"/>
                  </a:lnTo>
                  <a:lnTo>
                    <a:pt x="5380913" y="338571"/>
                  </a:lnTo>
                  <a:lnTo>
                    <a:pt x="5364708" y="294304"/>
                  </a:lnTo>
                  <a:lnTo>
                    <a:pt x="5344415" y="252186"/>
                  </a:lnTo>
                  <a:lnTo>
                    <a:pt x="5320277" y="212458"/>
                  </a:lnTo>
                  <a:lnTo>
                    <a:pt x="5292536" y="175363"/>
                  </a:lnTo>
                  <a:lnTo>
                    <a:pt x="5261435" y="141144"/>
                  </a:lnTo>
                  <a:lnTo>
                    <a:pt x="5227216" y="110043"/>
                  </a:lnTo>
                  <a:lnTo>
                    <a:pt x="5190121" y="82302"/>
                  </a:lnTo>
                  <a:lnTo>
                    <a:pt x="5150393" y="58164"/>
                  </a:lnTo>
                  <a:lnTo>
                    <a:pt x="5108275" y="37871"/>
                  </a:lnTo>
                  <a:lnTo>
                    <a:pt x="5064008" y="21666"/>
                  </a:lnTo>
                  <a:lnTo>
                    <a:pt x="5017835" y="9791"/>
                  </a:lnTo>
                  <a:lnTo>
                    <a:pt x="4969999" y="2488"/>
                  </a:lnTo>
                  <a:lnTo>
                    <a:pt x="4920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735323" y="2327148"/>
              <a:ext cx="5402580" cy="2891155"/>
            </a:xfrm>
            <a:custGeom>
              <a:avLst/>
              <a:gdLst/>
              <a:ahLst/>
              <a:cxnLst/>
              <a:rect l="l" t="t" r="r" b="b"/>
              <a:pathLst>
                <a:path w="5402580" h="2891154">
                  <a:moveTo>
                    <a:pt x="0" y="481838"/>
                  </a:moveTo>
                  <a:lnTo>
                    <a:pt x="2488" y="432580"/>
                  </a:lnTo>
                  <a:lnTo>
                    <a:pt x="9791" y="384744"/>
                  </a:lnTo>
                  <a:lnTo>
                    <a:pt x="21666" y="338571"/>
                  </a:lnTo>
                  <a:lnTo>
                    <a:pt x="37871" y="294304"/>
                  </a:lnTo>
                  <a:lnTo>
                    <a:pt x="58164" y="252186"/>
                  </a:lnTo>
                  <a:lnTo>
                    <a:pt x="82302" y="212458"/>
                  </a:lnTo>
                  <a:lnTo>
                    <a:pt x="110043" y="175363"/>
                  </a:lnTo>
                  <a:lnTo>
                    <a:pt x="141144" y="141144"/>
                  </a:lnTo>
                  <a:lnTo>
                    <a:pt x="175363" y="110043"/>
                  </a:lnTo>
                  <a:lnTo>
                    <a:pt x="212458" y="82302"/>
                  </a:lnTo>
                  <a:lnTo>
                    <a:pt x="252186" y="58164"/>
                  </a:lnTo>
                  <a:lnTo>
                    <a:pt x="294304" y="37871"/>
                  </a:lnTo>
                  <a:lnTo>
                    <a:pt x="338571" y="21666"/>
                  </a:lnTo>
                  <a:lnTo>
                    <a:pt x="384744" y="9791"/>
                  </a:lnTo>
                  <a:lnTo>
                    <a:pt x="432580" y="2488"/>
                  </a:lnTo>
                  <a:lnTo>
                    <a:pt x="481838" y="0"/>
                  </a:lnTo>
                  <a:lnTo>
                    <a:pt x="4920742" y="0"/>
                  </a:lnTo>
                  <a:lnTo>
                    <a:pt x="4969999" y="2488"/>
                  </a:lnTo>
                  <a:lnTo>
                    <a:pt x="5017835" y="9791"/>
                  </a:lnTo>
                  <a:lnTo>
                    <a:pt x="5064008" y="21666"/>
                  </a:lnTo>
                  <a:lnTo>
                    <a:pt x="5108275" y="37871"/>
                  </a:lnTo>
                  <a:lnTo>
                    <a:pt x="5150393" y="58164"/>
                  </a:lnTo>
                  <a:lnTo>
                    <a:pt x="5190121" y="82302"/>
                  </a:lnTo>
                  <a:lnTo>
                    <a:pt x="5227216" y="110043"/>
                  </a:lnTo>
                  <a:lnTo>
                    <a:pt x="5261435" y="141144"/>
                  </a:lnTo>
                  <a:lnTo>
                    <a:pt x="5292536" y="175363"/>
                  </a:lnTo>
                  <a:lnTo>
                    <a:pt x="5320277" y="212458"/>
                  </a:lnTo>
                  <a:lnTo>
                    <a:pt x="5344415" y="252186"/>
                  </a:lnTo>
                  <a:lnTo>
                    <a:pt x="5364708" y="294304"/>
                  </a:lnTo>
                  <a:lnTo>
                    <a:pt x="5380913" y="338571"/>
                  </a:lnTo>
                  <a:lnTo>
                    <a:pt x="5392788" y="384744"/>
                  </a:lnTo>
                  <a:lnTo>
                    <a:pt x="5400091" y="432580"/>
                  </a:lnTo>
                  <a:lnTo>
                    <a:pt x="5402580" y="481838"/>
                  </a:lnTo>
                  <a:lnTo>
                    <a:pt x="5402580" y="2409190"/>
                  </a:lnTo>
                  <a:lnTo>
                    <a:pt x="5400091" y="2458447"/>
                  </a:lnTo>
                  <a:lnTo>
                    <a:pt x="5392788" y="2506283"/>
                  </a:lnTo>
                  <a:lnTo>
                    <a:pt x="5380913" y="2552456"/>
                  </a:lnTo>
                  <a:lnTo>
                    <a:pt x="5364708" y="2596723"/>
                  </a:lnTo>
                  <a:lnTo>
                    <a:pt x="5344415" y="2638841"/>
                  </a:lnTo>
                  <a:lnTo>
                    <a:pt x="5320277" y="2678569"/>
                  </a:lnTo>
                  <a:lnTo>
                    <a:pt x="5292536" y="2715664"/>
                  </a:lnTo>
                  <a:lnTo>
                    <a:pt x="5261435" y="2749883"/>
                  </a:lnTo>
                  <a:lnTo>
                    <a:pt x="5227216" y="2780984"/>
                  </a:lnTo>
                  <a:lnTo>
                    <a:pt x="5190121" y="2808725"/>
                  </a:lnTo>
                  <a:lnTo>
                    <a:pt x="5150393" y="2832863"/>
                  </a:lnTo>
                  <a:lnTo>
                    <a:pt x="5108275" y="2853156"/>
                  </a:lnTo>
                  <a:lnTo>
                    <a:pt x="5064008" y="2869361"/>
                  </a:lnTo>
                  <a:lnTo>
                    <a:pt x="5017835" y="2881236"/>
                  </a:lnTo>
                  <a:lnTo>
                    <a:pt x="4969999" y="2888539"/>
                  </a:lnTo>
                  <a:lnTo>
                    <a:pt x="4920742" y="2891028"/>
                  </a:lnTo>
                  <a:lnTo>
                    <a:pt x="481838" y="2891028"/>
                  </a:lnTo>
                  <a:lnTo>
                    <a:pt x="432580" y="2888539"/>
                  </a:lnTo>
                  <a:lnTo>
                    <a:pt x="384744" y="2881236"/>
                  </a:lnTo>
                  <a:lnTo>
                    <a:pt x="338571" y="2869361"/>
                  </a:lnTo>
                  <a:lnTo>
                    <a:pt x="294304" y="2853156"/>
                  </a:lnTo>
                  <a:lnTo>
                    <a:pt x="252186" y="2832863"/>
                  </a:lnTo>
                  <a:lnTo>
                    <a:pt x="212458" y="2808725"/>
                  </a:lnTo>
                  <a:lnTo>
                    <a:pt x="175363" y="2780984"/>
                  </a:lnTo>
                  <a:lnTo>
                    <a:pt x="141144" y="2749883"/>
                  </a:lnTo>
                  <a:lnTo>
                    <a:pt x="110043" y="2715664"/>
                  </a:lnTo>
                  <a:lnTo>
                    <a:pt x="82302" y="2678569"/>
                  </a:lnTo>
                  <a:lnTo>
                    <a:pt x="58164" y="2638841"/>
                  </a:lnTo>
                  <a:lnTo>
                    <a:pt x="37871" y="2596723"/>
                  </a:lnTo>
                  <a:lnTo>
                    <a:pt x="21666" y="2552456"/>
                  </a:lnTo>
                  <a:lnTo>
                    <a:pt x="9791" y="2506283"/>
                  </a:lnTo>
                  <a:lnTo>
                    <a:pt x="2488" y="2458447"/>
                  </a:lnTo>
                  <a:lnTo>
                    <a:pt x="0" y="2409190"/>
                  </a:lnTo>
                  <a:lnTo>
                    <a:pt x="0" y="481838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54907" y="2481174"/>
            <a:ext cx="4817745" cy="21456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dirty="0">
                <a:latin typeface="Calibri"/>
                <a:cs typeface="Calibri"/>
              </a:rPr>
              <a:t>ЭКГ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(при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первом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посещении, далее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35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лет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0" dirty="0">
                <a:latin typeface="Calibri"/>
                <a:cs typeface="Calibri"/>
              </a:rPr>
              <a:t> год)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dirty="0">
                <a:latin typeface="Calibri"/>
                <a:cs typeface="Calibri"/>
              </a:rPr>
              <a:t>Осмотр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акушеркой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(фельдшером)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(женщины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год)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>
                <a:latin typeface="Calibri"/>
                <a:cs typeface="Calibri"/>
              </a:rPr>
              <a:t>Флюорография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легких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2 </a:t>
            </a:r>
            <a:r>
              <a:rPr sz="1300" spc="-20" dirty="0">
                <a:latin typeface="Calibri"/>
                <a:cs typeface="Calibri"/>
              </a:rPr>
              <a:t>года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dirty="0">
                <a:latin typeface="Calibri"/>
                <a:cs typeface="Calibri"/>
              </a:rPr>
              <a:t>Маммография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2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года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(женщины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от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40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до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75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лет)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dirty="0">
                <a:latin typeface="Calibri"/>
                <a:cs typeface="Calibri"/>
              </a:rPr>
              <a:t>Общий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анализ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крови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год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(лица 40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лет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старше)</a:t>
            </a:r>
            <a:endParaRPr sz="1300" dirty="0">
              <a:latin typeface="Calibri"/>
              <a:cs typeface="Calibri"/>
            </a:endParaRPr>
          </a:p>
          <a:p>
            <a:pPr marL="355600" marR="354330" indent="-342900">
              <a:lnSpc>
                <a:spcPct val="1069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>
                <a:latin typeface="Calibri"/>
                <a:cs typeface="Calibri"/>
              </a:rPr>
              <a:t>Простатспецифический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антиген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(ПСА)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крови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(мужчины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в </a:t>
            </a:r>
            <a:r>
              <a:rPr sz="1300" dirty="0">
                <a:latin typeface="Calibri"/>
                <a:cs typeface="Calibri"/>
              </a:rPr>
              <a:t>возрасте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45,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50,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55,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60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64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лет)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dirty="0">
                <a:latin typeface="Calibri"/>
                <a:cs typeface="Calibri"/>
              </a:rPr>
              <a:t>Мазок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поверхности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шейки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матки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цервикального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канала</a:t>
            </a:r>
            <a:endParaRPr sz="13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10"/>
              </a:spcBef>
            </a:pPr>
            <a:r>
              <a:rPr sz="1300" dirty="0">
                <a:latin typeface="Calibri"/>
                <a:cs typeface="Calibri"/>
              </a:rPr>
              <a:t>(женщины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18-</a:t>
            </a:r>
            <a:r>
              <a:rPr sz="1300" dirty="0">
                <a:latin typeface="Calibri"/>
                <a:cs typeface="Calibri"/>
              </a:rPr>
              <a:t>64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лет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 в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3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года)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AutoNum type="arabicPeriod" startAt="8"/>
              <a:tabLst>
                <a:tab pos="354965" algn="l"/>
                <a:tab pos="355600" algn="l"/>
              </a:tabLst>
            </a:pPr>
            <a:r>
              <a:rPr sz="1300" spc="-10" dirty="0">
                <a:latin typeface="Calibri"/>
                <a:cs typeface="Calibri"/>
              </a:rPr>
              <a:t>Исследование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кала на</a:t>
            </a:r>
            <a:r>
              <a:rPr sz="1300" spc="2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скрытую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кровь (лица </a:t>
            </a:r>
            <a:r>
              <a:rPr sz="1300" spc="-25" dirty="0">
                <a:latin typeface="Calibri"/>
                <a:cs typeface="Calibri"/>
              </a:rPr>
              <a:t>40-</a:t>
            </a:r>
            <a:r>
              <a:rPr sz="1300" dirty="0">
                <a:latin typeface="Calibri"/>
                <a:cs typeface="Calibri"/>
              </a:rPr>
              <a:t>64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лет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 в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2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4907" y="4601362"/>
            <a:ext cx="2456815" cy="4495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1300" dirty="0">
                <a:latin typeface="Calibri"/>
                <a:cs typeface="Calibri"/>
              </a:rPr>
              <a:t>года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65-</a:t>
            </a:r>
            <a:r>
              <a:rPr sz="1300" dirty="0">
                <a:latin typeface="Calibri"/>
                <a:cs typeface="Calibri"/>
              </a:rPr>
              <a:t>75 лет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год)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4965" algn="l"/>
              </a:tabLst>
            </a:pPr>
            <a:r>
              <a:rPr sz="1300" spc="-25" dirty="0">
                <a:latin typeface="Calibri"/>
                <a:cs typeface="Calibri"/>
              </a:rPr>
              <a:t>9.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20" dirty="0">
                <a:latin typeface="Calibri"/>
                <a:cs typeface="Calibri"/>
              </a:rPr>
              <a:t>ЭГДС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(1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возрасте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45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лет)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1567" y="2481174"/>
            <a:ext cx="3315335" cy="3136900"/>
            <a:chOff x="263397" y="2485389"/>
            <a:chExt cx="3315335" cy="3136900"/>
          </a:xfrm>
        </p:grpSpPr>
        <p:sp>
          <p:nvSpPr>
            <p:cNvPr id="21" name="object 21"/>
            <p:cNvSpPr/>
            <p:nvPr/>
          </p:nvSpPr>
          <p:spPr>
            <a:xfrm>
              <a:off x="269747" y="2491739"/>
              <a:ext cx="3302635" cy="3124200"/>
            </a:xfrm>
            <a:custGeom>
              <a:avLst/>
              <a:gdLst/>
              <a:ahLst/>
              <a:cxnLst/>
              <a:rect l="l" t="t" r="r" b="b"/>
              <a:pathLst>
                <a:path w="3302635" h="3124200">
                  <a:moveTo>
                    <a:pt x="2781808" y="0"/>
                  </a:moveTo>
                  <a:lnTo>
                    <a:pt x="520712" y="0"/>
                  </a:lnTo>
                  <a:lnTo>
                    <a:pt x="473317" y="2128"/>
                  </a:lnTo>
                  <a:lnTo>
                    <a:pt x="427114" y="8390"/>
                  </a:lnTo>
                  <a:lnTo>
                    <a:pt x="382287" y="18603"/>
                  </a:lnTo>
                  <a:lnTo>
                    <a:pt x="339020" y="32581"/>
                  </a:lnTo>
                  <a:lnTo>
                    <a:pt x="297496" y="50142"/>
                  </a:lnTo>
                  <a:lnTo>
                    <a:pt x="257900" y="71101"/>
                  </a:lnTo>
                  <a:lnTo>
                    <a:pt x="220415" y="95274"/>
                  </a:lnTo>
                  <a:lnTo>
                    <a:pt x="185225" y="122477"/>
                  </a:lnTo>
                  <a:lnTo>
                    <a:pt x="152514" y="152526"/>
                  </a:lnTo>
                  <a:lnTo>
                    <a:pt x="122466" y="185238"/>
                  </a:lnTo>
                  <a:lnTo>
                    <a:pt x="95264" y="220428"/>
                  </a:lnTo>
                  <a:lnTo>
                    <a:pt x="71093" y="257913"/>
                  </a:lnTo>
                  <a:lnTo>
                    <a:pt x="50136" y="297508"/>
                  </a:lnTo>
                  <a:lnTo>
                    <a:pt x="32577" y="339029"/>
                  </a:lnTo>
                  <a:lnTo>
                    <a:pt x="18600" y="382293"/>
                  </a:lnTo>
                  <a:lnTo>
                    <a:pt x="8389" y="427115"/>
                  </a:lnTo>
                  <a:lnTo>
                    <a:pt x="2128" y="473312"/>
                  </a:lnTo>
                  <a:lnTo>
                    <a:pt x="0" y="520700"/>
                  </a:lnTo>
                  <a:lnTo>
                    <a:pt x="0" y="2603500"/>
                  </a:lnTo>
                  <a:lnTo>
                    <a:pt x="2128" y="2650887"/>
                  </a:lnTo>
                  <a:lnTo>
                    <a:pt x="8389" y="2697084"/>
                  </a:lnTo>
                  <a:lnTo>
                    <a:pt x="18600" y="2741906"/>
                  </a:lnTo>
                  <a:lnTo>
                    <a:pt x="32577" y="2785170"/>
                  </a:lnTo>
                  <a:lnTo>
                    <a:pt x="50136" y="2826691"/>
                  </a:lnTo>
                  <a:lnTo>
                    <a:pt x="71093" y="2866286"/>
                  </a:lnTo>
                  <a:lnTo>
                    <a:pt x="95264" y="2903771"/>
                  </a:lnTo>
                  <a:lnTo>
                    <a:pt x="122466" y="2938961"/>
                  </a:lnTo>
                  <a:lnTo>
                    <a:pt x="152514" y="2971673"/>
                  </a:lnTo>
                  <a:lnTo>
                    <a:pt x="185225" y="3001722"/>
                  </a:lnTo>
                  <a:lnTo>
                    <a:pt x="220415" y="3028925"/>
                  </a:lnTo>
                  <a:lnTo>
                    <a:pt x="257900" y="3053098"/>
                  </a:lnTo>
                  <a:lnTo>
                    <a:pt x="297496" y="3074057"/>
                  </a:lnTo>
                  <a:lnTo>
                    <a:pt x="339020" y="3091618"/>
                  </a:lnTo>
                  <a:lnTo>
                    <a:pt x="382287" y="3105596"/>
                  </a:lnTo>
                  <a:lnTo>
                    <a:pt x="427114" y="3115809"/>
                  </a:lnTo>
                  <a:lnTo>
                    <a:pt x="473317" y="3122071"/>
                  </a:lnTo>
                  <a:lnTo>
                    <a:pt x="520712" y="3124200"/>
                  </a:lnTo>
                  <a:lnTo>
                    <a:pt x="2781808" y="3124200"/>
                  </a:lnTo>
                  <a:lnTo>
                    <a:pt x="2829195" y="3122071"/>
                  </a:lnTo>
                  <a:lnTo>
                    <a:pt x="2875392" y="3115809"/>
                  </a:lnTo>
                  <a:lnTo>
                    <a:pt x="2920214" y="3105596"/>
                  </a:lnTo>
                  <a:lnTo>
                    <a:pt x="2963478" y="3091618"/>
                  </a:lnTo>
                  <a:lnTo>
                    <a:pt x="3004999" y="3074057"/>
                  </a:lnTo>
                  <a:lnTo>
                    <a:pt x="3044594" y="3053098"/>
                  </a:lnTo>
                  <a:lnTo>
                    <a:pt x="3082079" y="3028925"/>
                  </a:lnTo>
                  <a:lnTo>
                    <a:pt x="3117269" y="3001722"/>
                  </a:lnTo>
                  <a:lnTo>
                    <a:pt x="3149980" y="2971673"/>
                  </a:lnTo>
                  <a:lnTo>
                    <a:pt x="3180030" y="2938961"/>
                  </a:lnTo>
                  <a:lnTo>
                    <a:pt x="3207233" y="2903771"/>
                  </a:lnTo>
                  <a:lnTo>
                    <a:pt x="3231406" y="2866286"/>
                  </a:lnTo>
                  <a:lnTo>
                    <a:pt x="3252365" y="2826691"/>
                  </a:lnTo>
                  <a:lnTo>
                    <a:pt x="3269926" y="2785170"/>
                  </a:lnTo>
                  <a:lnTo>
                    <a:pt x="3283904" y="2741906"/>
                  </a:lnTo>
                  <a:lnTo>
                    <a:pt x="3294117" y="2697084"/>
                  </a:lnTo>
                  <a:lnTo>
                    <a:pt x="3300379" y="2650887"/>
                  </a:lnTo>
                  <a:lnTo>
                    <a:pt x="3302507" y="2603500"/>
                  </a:lnTo>
                  <a:lnTo>
                    <a:pt x="3302507" y="520700"/>
                  </a:lnTo>
                  <a:lnTo>
                    <a:pt x="3300379" y="473312"/>
                  </a:lnTo>
                  <a:lnTo>
                    <a:pt x="3294117" y="427115"/>
                  </a:lnTo>
                  <a:lnTo>
                    <a:pt x="3283904" y="382293"/>
                  </a:lnTo>
                  <a:lnTo>
                    <a:pt x="3269926" y="339029"/>
                  </a:lnTo>
                  <a:lnTo>
                    <a:pt x="3252365" y="297508"/>
                  </a:lnTo>
                  <a:lnTo>
                    <a:pt x="3231406" y="257913"/>
                  </a:lnTo>
                  <a:lnTo>
                    <a:pt x="3207233" y="220428"/>
                  </a:lnTo>
                  <a:lnTo>
                    <a:pt x="3180030" y="185238"/>
                  </a:lnTo>
                  <a:lnTo>
                    <a:pt x="3149981" y="152527"/>
                  </a:lnTo>
                  <a:lnTo>
                    <a:pt x="3117269" y="122477"/>
                  </a:lnTo>
                  <a:lnTo>
                    <a:pt x="3082079" y="95274"/>
                  </a:lnTo>
                  <a:lnTo>
                    <a:pt x="3044594" y="71101"/>
                  </a:lnTo>
                  <a:lnTo>
                    <a:pt x="3004999" y="50142"/>
                  </a:lnTo>
                  <a:lnTo>
                    <a:pt x="2963478" y="32581"/>
                  </a:lnTo>
                  <a:lnTo>
                    <a:pt x="2920214" y="18603"/>
                  </a:lnTo>
                  <a:lnTo>
                    <a:pt x="2875392" y="8390"/>
                  </a:lnTo>
                  <a:lnTo>
                    <a:pt x="2829195" y="2128"/>
                  </a:lnTo>
                  <a:lnTo>
                    <a:pt x="2781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69747" y="2491739"/>
              <a:ext cx="3302635" cy="3124200"/>
            </a:xfrm>
            <a:custGeom>
              <a:avLst/>
              <a:gdLst/>
              <a:ahLst/>
              <a:cxnLst/>
              <a:rect l="l" t="t" r="r" b="b"/>
              <a:pathLst>
                <a:path w="3302635" h="3124200">
                  <a:moveTo>
                    <a:pt x="0" y="520700"/>
                  </a:moveTo>
                  <a:lnTo>
                    <a:pt x="2128" y="473312"/>
                  </a:lnTo>
                  <a:lnTo>
                    <a:pt x="8389" y="427115"/>
                  </a:lnTo>
                  <a:lnTo>
                    <a:pt x="18600" y="382293"/>
                  </a:lnTo>
                  <a:lnTo>
                    <a:pt x="32577" y="339029"/>
                  </a:lnTo>
                  <a:lnTo>
                    <a:pt x="50136" y="297508"/>
                  </a:lnTo>
                  <a:lnTo>
                    <a:pt x="71093" y="257913"/>
                  </a:lnTo>
                  <a:lnTo>
                    <a:pt x="95264" y="220428"/>
                  </a:lnTo>
                  <a:lnTo>
                    <a:pt x="122466" y="185238"/>
                  </a:lnTo>
                  <a:lnTo>
                    <a:pt x="152514" y="152526"/>
                  </a:lnTo>
                  <a:lnTo>
                    <a:pt x="185225" y="122477"/>
                  </a:lnTo>
                  <a:lnTo>
                    <a:pt x="220415" y="95274"/>
                  </a:lnTo>
                  <a:lnTo>
                    <a:pt x="257900" y="71101"/>
                  </a:lnTo>
                  <a:lnTo>
                    <a:pt x="297496" y="50142"/>
                  </a:lnTo>
                  <a:lnTo>
                    <a:pt x="339020" y="32581"/>
                  </a:lnTo>
                  <a:lnTo>
                    <a:pt x="382287" y="18603"/>
                  </a:lnTo>
                  <a:lnTo>
                    <a:pt x="427114" y="8390"/>
                  </a:lnTo>
                  <a:lnTo>
                    <a:pt x="473317" y="2128"/>
                  </a:lnTo>
                  <a:lnTo>
                    <a:pt x="520712" y="0"/>
                  </a:lnTo>
                  <a:lnTo>
                    <a:pt x="2781808" y="0"/>
                  </a:lnTo>
                  <a:lnTo>
                    <a:pt x="2829195" y="2128"/>
                  </a:lnTo>
                  <a:lnTo>
                    <a:pt x="2875392" y="8390"/>
                  </a:lnTo>
                  <a:lnTo>
                    <a:pt x="2920214" y="18603"/>
                  </a:lnTo>
                  <a:lnTo>
                    <a:pt x="2963478" y="32581"/>
                  </a:lnTo>
                  <a:lnTo>
                    <a:pt x="3004999" y="50142"/>
                  </a:lnTo>
                  <a:lnTo>
                    <a:pt x="3044594" y="71101"/>
                  </a:lnTo>
                  <a:lnTo>
                    <a:pt x="3082079" y="95274"/>
                  </a:lnTo>
                  <a:lnTo>
                    <a:pt x="3117269" y="122477"/>
                  </a:lnTo>
                  <a:lnTo>
                    <a:pt x="3149981" y="152527"/>
                  </a:lnTo>
                  <a:lnTo>
                    <a:pt x="3180030" y="185238"/>
                  </a:lnTo>
                  <a:lnTo>
                    <a:pt x="3207233" y="220428"/>
                  </a:lnTo>
                  <a:lnTo>
                    <a:pt x="3231406" y="257913"/>
                  </a:lnTo>
                  <a:lnTo>
                    <a:pt x="3252365" y="297508"/>
                  </a:lnTo>
                  <a:lnTo>
                    <a:pt x="3269926" y="339029"/>
                  </a:lnTo>
                  <a:lnTo>
                    <a:pt x="3283904" y="382293"/>
                  </a:lnTo>
                  <a:lnTo>
                    <a:pt x="3294117" y="427115"/>
                  </a:lnTo>
                  <a:lnTo>
                    <a:pt x="3300379" y="473312"/>
                  </a:lnTo>
                  <a:lnTo>
                    <a:pt x="3302507" y="520700"/>
                  </a:lnTo>
                  <a:lnTo>
                    <a:pt x="3302507" y="2603500"/>
                  </a:lnTo>
                  <a:lnTo>
                    <a:pt x="3300379" y="2650887"/>
                  </a:lnTo>
                  <a:lnTo>
                    <a:pt x="3294117" y="2697084"/>
                  </a:lnTo>
                  <a:lnTo>
                    <a:pt x="3283904" y="2741906"/>
                  </a:lnTo>
                  <a:lnTo>
                    <a:pt x="3269926" y="2785170"/>
                  </a:lnTo>
                  <a:lnTo>
                    <a:pt x="3252365" y="2826691"/>
                  </a:lnTo>
                  <a:lnTo>
                    <a:pt x="3231406" y="2866286"/>
                  </a:lnTo>
                  <a:lnTo>
                    <a:pt x="3207233" y="2903771"/>
                  </a:lnTo>
                  <a:lnTo>
                    <a:pt x="3180030" y="2938961"/>
                  </a:lnTo>
                  <a:lnTo>
                    <a:pt x="3149980" y="2971673"/>
                  </a:lnTo>
                  <a:lnTo>
                    <a:pt x="3117269" y="3001722"/>
                  </a:lnTo>
                  <a:lnTo>
                    <a:pt x="3082079" y="3028925"/>
                  </a:lnTo>
                  <a:lnTo>
                    <a:pt x="3044594" y="3053098"/>
                  </a:lnTo>
                  <a:lnTo>
                    <a:pt x="3004999" y="3074057"/>
                  </a:lnTo>
                  <a:lnTo>
                    <a:pt x="2963478" y="3091618"/>
                  </a:lnTo>
                  <a:lnTo>
                    <a:pt x="2920214" y="3105596"/>
                  </a:lnTo>
                  <a:lnTo>
                    <a:pt x="2875392" y="3115809"/>
                  </a:lnTo>
                  <a:lnTo>
                    <a:pt x="2829195" y="3122071"/>
                  </a:lnTo>
                  <a:lnTo>
                    <a:pt x="2781808" y="3124200"/>
                  </a:lnTo>
                  <a:lnTo>
                    <a:pt x="520712" y="3124200"/>
                  </a:lnTo>
                  <a:lnTo>
                    <a:pt x="473317" y="3122071"/>
                  </a:lnTo>
                  <a:lnTo>
                    <a:pt x="427114" y="3115809"/>
                  </a:lnTo>
                  <a:lnTo>
                    <a:pt x="382287" y="3105596"/>
                  </a:lnTo>
                  <a:lnTo>
                    <a:pt x="339020" y="3091618"/>
                  </a:lnTo>
                  <a:lnTo>
                    <a:pt x="297496" y="3074057"/>
                  </a:lnTo>
                  <a:lnTo>
                    <a:pt x="257900" y="3053098"/>
                  </a:lnTo>
                  <a:lnTo>
                    <a:pt x="220415" y="3028925"/>
                  </a:lnTo>
                  <a:lnTo>
                    <a:pt x="185225" y="3001722"/>
                  </a:lnTo>
                  <a:lnTo>
                    <a:pt x="152514" y="2971673"/>
                  </a:lnTo>
                  <a:lnTo>
                    <a:pt x="122466" y="2938961"/>
                  </a:lnTo>
                  <a:lnTo>
                    <a:pt x="95264" y="2903771"/>
                  </a:lnTo>
                  <a:lnTo>
                    <a:pt x="71093" y="2866286"/>
                  </a:lnTo>
                  <a:lnTo>
                    <a:pt x="50136" y="2826691"/>
                  </a:lnTo>
                  <a:lnTo>
                    <a:pt x="32577" y="2785170"/>
                  </a:lnTo>
                  <a:lnTo>
                    <a:pt x="18600" y="2741906"/>
                  </a:lnTo>
                  <a:lnTo>
                    <a:pt x="8389" y="2697084"/>
                  </a:lnTo>
                  <a:lnTo>
                    <a:pt x="2128" y="2650887"/>
                  </a:lnTo>
                  <a:lnTo>
                    <a:pt x="0" y="2603500"/>
                  </a:lnTo>
                  <a:lnTo>
                    <a:pt x="0" y="52070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1497" y="2656213"/>
            <a:ext cx="2794000" cy="21469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>
                <a:latin typeface="Calibri"/>
                <a:cs typeface="Calibri"/>
              </a:rPr>
              <a:t>Анкетирование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 раз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 </a:t>
            </a:r>
            <a:r>
              <a:rPr sz="1300" spc="-25" dirty="0">
                <a:latin typeface="Calibri"/>
                <a:cs typeface="Calibri"/>
              </a:rPr>
              <a:t>год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>
                <a:latin typeface="Calibri"/>
                <a:cs typeface="Calibri"/>
              </a:rPr>
              <a:t>Антропометрия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 в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год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dirty="0">
                <a:latin typeface="Calibri"/>
                <a:cs typeface="Calibri"/>
              </a:rPr>
              <a:t>Измерение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АД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5" dirty="0">
                <a:latin typeface="Calibri"/>
                <a:cs typeface="Calibri"/>
              </a:rPr>
              <a:t> год</a:t>
            </a:r>
            <a:endParaRPr sz="1300" dirty="0">
              <a:latin typeface="Calibri"/>
              <a:cs typeface="Calibri"/>
            </a:endParaRPr>
          </a:p>
          <a:p>
            <a:pPr marL="355600" marR="336550" indent="-342900" algn="just">
              <a:lnSpc>
                <a:spcPct val="106900"/>
              </a:lnSpc>
              <a:buAutoNum type="arabicPeriod"/>
              <a:tabLst>
                <a:tab pos="355600" algn="l"/>
              </a:tabLst>
            </a:pPr>
            <a:r>
              <a:rPr sz="1300" spc="-10" dirty="0">
                <a:latin typeface="Calibri"/>
                <a:cs typeface="Calibri"/>
              </a:rPr>
              <a:t>Определение </a:t>
            </a:r>
            <a:r>
              <a:rPr sz="1300" dirty="0">
                <a:latin typeface="Calibri"/>
                <a:cs typeface="Calibri"/>
              </a:rPr>
              <a:t>уровня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общего холестерина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глюкозы</a:t>
            </a:r>
            <a:r>
              <a:rPr sz="1300" spc="-20" dirty="0">
                <a:latin typeface="Calibri"/>
                <a:cs typeface="Calibri"/>
              </a:rPr>
              <a:t> крови </a:t>
            </a:r>
            <a:r>
              <a:rPr sz="1300" dirty="0">
                <a:latin typeface="Calibri"/>
                <a:cs typeface="Calibri"/>
              </a:rPr>
              <a:t>натощак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год</a:t>
            </a:r>
            <a:endParaRPr sz="13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355600" algn="l"/>
              </a:tabLst>
            </a:pPr>
            <a:r>
              <a:rPr sz="1300" dirty="0">
                <a:latin typeface="Calibri"/>
                <a:cs typeface="Calibri"/>
              </a:rPr>
              <a:t>Оценка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сердечно-</a:t>
            </a:r>
            <a:r>
              <a:rPr sz="1300" spc="-10" dirty="0">
                <a:latin typeface="Calibri"/>
                <a:cs typeface="Calibri"/>
              </a:rPr>
              <a:t>сосудистого</a:t>
            </a:r>
            <a:endParaRPr sz="13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110"/>
              </a:spcBef>
            </a:pPr>
            <a:r>
              <a:rPr sz="1300" dirty="0">
                <a:latin typeface="Calibri"/>
                <a:cs typeface="Calibri"/>
              </a:rPr>
              <a:t>риска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год</a:t>
            </a:r>
            <a:endParaRPr sz="13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6900"/>
              </a:lnSpc>
              <a:buAutoNum type="arabicPeriod" startAt="6"/>
              <a:tabLst>
                <a:tab pos="355600" algn="l"/>
              </a:tabLst>
            </a:pPr>
            <a:r>
              <a:rPr sz="1300" dirty="0">
                <a:latin typeface="Calibri"/>
                <a:cs typeface="Calibri"/>
              </a:rPr>
              <a:t>Измерение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внутриглазного </a:t>
            </a:r>
            <a:r>
              <a:rPr sz="1300" dirty="0">
                <a:latin typeface="Calibri"/>
                <a:cs typeface="Calibri"/>
              </a:rPr>
              <a:t>давления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(при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первом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посещении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497" y="4777257"/>
            <a:ext cx="2327910" cy="6610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1300" dirty="0">
                <a:latin typeface="Calibri"/>
                <a:cs typeface="Calibri"/>
              </a:rPr>
              <a:t>и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далее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40 лет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 в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год)</a:t>
            </a:r>
            <a:endParaRPr sz="1300" dirty="0">
              <a:latin typeface="Calibri"/>
              <a:cs typeface="Calibri"/>
            </a:endParaRPr>
          </a:p>
          <a:p>
            <a:pPr marL="355600" marR="52069" indent="-342900">
              <a:lnSpc>
                <a:spcPct val="1069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300" spc="-25" dirty="0">
                <a:latin typeface="Calibri"/>
                <a:cs typeface="Calibri"/>
              </a:rPr>
              <a:t>7.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10" dirty="0">
                <a:latin typeface="Calibri"/>
                <a:cs typeface="Calibri"/>
              </a:rPr>
              <a:t>Краткое профилактическое консультирование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93644" y="2903601"/>
            <a:ext cx="6742430" cy="3251835"/>
            <a:chOff x="2993644" y="2903601"/>
            <a:chExt cx="6742430" cy="3251835"/>
          </a:xfrm>
        </p:grpSpPr>
        <p:sp>
          <p:nvSpPr>
            <p:cNvPr id="34" name="object 34"/>
            <p:cNvSpPr/>
            <p:nvPr/>
          </p:nvSpPr>
          <p:spPr>
            <a:xfrm>
              <a:off x="2999994" y="4951729"/>
              <a:ext cx="460375" cy="405130"/>
            </a:xfrm>
            <a:custGeom>
              <a:avLst/>
              <a:gdLst/>
              <a:ahLst/>
              <a:cxnLst/>
              <a:rect l="l" t="t" r="r" b="b"/>
              <a:pathLst>
                <a:path w="460375" h="405129">
                  <a:moveTo>
                    <a:pt x="460248" y="137160"/>
                  </a:moveTo>
                  <a:lnTo>
                    <a:pt x="295021" y="137160"/>
                  </a:lnTo>
                  <a:lnTo>
                    <a:pt x="295021" y="0"/>
                  </a:lnTo>
                  <a:lnTo>
                    <a:pt x="165227" y="0"/>
                  </a:lnTo>
                  <a:lnTo>
                    <a:pt x="165227" y="137160"/>
                  </a:lnTo>
                  <a:lnTo>
                    <a:pt x="0" y="137160"/>
                  </a:lnTo>
                  <a:lnTo>
                    <a:pt x="0" y="267970"/>
                  </a:lnTo>
                  <a:lnTo>
                    <a:pt x="165227" y="267970"/>
                  </a:lnTo>
                  <a:lnTo>
                    <a:pt x="165227" y="405130"/>
                  </a:lnTo>
                  <a:lnTo>
                    <a:pt x="295021" y="405130"/>
                  </a:lnTo>
                  <a:lnTo>
                    <a:pt x="295021" y="267970"/>
                  </a:lnTo>
                  <a:lnTo>
                    <a:pt x="460248" y="267970"/>
                  </a:lnTo>
                  <a:lnTo>
                    <a:pt x="460248" y="13716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999994" y="4951476"/>
              <a:ext cx="460375" cy="405765"/>
            </a:xfrm>
            <a:custGeom>
              <a:avLst/>
              <a:gdLst/>
              <a:ahLst/>
              <a:cxnLst/>
              <a:rect l="l" t="t" r="r" b="b"/>
              <a:pathLst>
                <a:path w="460375" h="405764">
                  <a:moveTo>
                    <a:pt x="0" y="137794"/>
                  </a:moveTo>
                  <a:lnTo>
                    <a:pt x="165226" y="137794"/>
                  </a:lnTo>
                  <a:lnTo>
                    <a:pt x="165226" y="0"/>
                  </a:lnTo>
                  <a:lnTo>
                    <a:pt x="295020" y="0"/>
                  </a:lnTo>
                  <a:lnTo>
                    <a:pt x="295020" y="137794"/>
                  </a:lnTo>
                  <a:lnTo>
                    <a:pt x="460247" y="137794"/>
                  </a:lnTo>
                  <a:lnTo>
                    <a:pt x="460247" y="267588"/>
                  </a:lnTo>
                  <a:lnTo>
                    <a:pt x="295020" y="267588"/>
                  </a:lnTo>
                  <a:lnTo>
                    <a:pt x="295020" y="405384"/>
                  </a:lnTo>
                  <a:lnTo>
                    <a:pt x="165226" y="405384"/>
                  </a:lnTo>
                  <a:lnTo>
                    <a:pt x="165226" y="267588"/>
                  </a:lnTo>
                  <a:lnTo>
                    <a:pt x="0" y="267588"/>
                  </a:lnTo>
                  <a:lnTo>
                    <a:pt x="0" y="137794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606545" y="2913126"/>
              <a:ext cx="5718175" cy="3232785"/>
            </a:xfrm>
            <a:custGeom>
              <a:avLst/>
              <a:gdLst/>
              <a:ahLst/>
              <a:cxnLst/>
              <a:rect l="l" t="t" r="r" b="b"/>
              <a:pathLst>
                <a:path w="5718175" h="3232785">
                  <a:moveTo>
                    <a:pt x="0" y="108203"/>
                  </a:moveTo>
                  <a:lnTo>
                    <a:pt x="20151" y="108874"/>
                  </a:lnTo>
                  <a:lnTo>
                    <a:pt x="36623" y="110712"/>
                  </a:lnTo>
                  <a:lnTo>
                    <a:pt x="47738" y="113454"/>
                  </a:lnTo>
                  <a:lnTo>
                    <a:pt x="51815" y="116839"/>
                  </a:lnTo>
                  <a:lnTo>
                    <a:pt x="51815" y="1661668"/>
                  </a:lnTo>
                  <a:lnTo>
                    <a:pt x="55893" y="1665053"/>
                  </a:lnTo>
                  <a:lnTo>
                    <a:pt x="67008" y="1667795"/>
                  </a:lnTo>
                  <a:lnTo>
                    <a:pt x="83480" y="1669633"/>
                  </a:lnTo>
                  <a:lnTo>
                    <a:pt x="103631" y="1670304"/>
                  </a:lnTo>
                  <a:lnTo>
                    <a:pt x="83480" y="1670974"/>
                  </a:lnTo>
                  <a:lnTo>
                    <a:pt x="67008" y="1672812"/>
                  </a:lnTo>
                  <a:lnTo>
                    <a:pt x="55893" y="1675554"/>
                  </a:lnTo>
                  <a:lnTo>
                    <a:pt x="51815" y="1678940"/>
                  </a:lnTo>
                  <a:lnTo>
                    <a:pt x="51815" y="3223768"/>
                  </a:lnTo>
                  <a:lnTo>
                    <a:pt x="47738" y="3227131"/>
                  </a:lnTo>
                  <a:lnTo>
                    <a:pt x="36623" y="3229876"/>
                  </a:lnTo>
                  <a:lnTo>
                    <a:pt x="20151" y="3231726"/>
                  </a:lnTo>
                  <a:lnTo>
                    <a:pt x="0" y="3232404"/>
                  </a:lnTo>
                </a:path>
                <a:path w="5718175" h="3232785">
                  <a:moveTo>
                    <a:pt x="5615939" y="0"/>
                  </a:moveTo>
                  <a:lnTo>
                    <a:pt x="5635811" y="668"/>
                  </a:lnTo>
                  <a:lnTo>
                    <a:pt x="5652039" y="2492"/>
                  </a:lnTo>
                  <a:lnTo>
                    <a:pt x="5662981" y="5197"/>
                  </a:lnTo>
                  <a:lnTo>
                    <a:pt x="5666994" y="8509"/>
                  </a:lnTo>
                  <a:lnTo>
                    <a:pt x="5666994" y="1554353"/>
                  </a:lnTo>
                  <a:lnTo>
                    <a:pt x="5671006" y="1557664"/>
                  </a:lnTo>
                  <a:lnTo>
                    <a:pt x="5681948" y="1560369"/>
                  </a:lnTo>
                  <a:lnTo>
                    <a:pt x="5698176" y="1562193"/>
                  </a:lnTo>
                  <a:lnTo>
                    <a:pt x="5718048" y="1562862"/>
                  </a:lnTo>
                  <a:lnTo>
                    <a:pt x="5698176" y="1563530"/>
                  </a:lnTo>
                  <a:lnTo>
                    <a:pt x="5681948" y="1565354"/>
                  </a:lnTo>
                  <a:lnTo>
                    <a:pt x="5671006" y="1568059"/>
                  </a:lnTo>
                  <a:lnTo>
                    <a:pt x="5666994" y="1571371"/>
                  </a:lnTo>
                  <a:lnTo>
                    <a:pt x="5666994" y="3117215"/>
                  </a:lnTo>
                  <a:lnTo>
                    <a:pt x="5662981" y="3120526"/>
                  </a:lnTo>
                  <a:lnTo>
                    <a:pt x="5652039" y="3123231"/>
                  </a:lnTo>
                  <a:lnTo>
                    <a:pt x="5635811" y="3125055"/>
                  </a:lnTo>
                  <a:lnTo>
                    <a:pt x="5615939" y="3125724"/>
                  </a:lnTo>
                </a:path>
              </a:pathLst>
            </a:custGeom>
            <a:ln w="190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576310" y="4658360"/>
              <a:ext cx="460375" cy="406400"/>
            </a:xfrm>
            <a:custGeom>
              <a:avLst/>
              <a:gdLst/>
              <a:ahLst/>
              <a:cxnLst/>
              <a:rect l="l" t="t" r="r" b="b"/>
              <a:pathLst>
                <a:path w="460375" h="406400">
                  <a:moveTo>
                    <a:pt x="460248" y="138430"/>
                  </a:moveTo>
                  <a:lnTo>
                    <a:pt x="295021" y="138430"/>
                  </a:lnTo>
                  <a:lnTo>
                    <a:pt x="295021" y="0"/>
                  </a:lnTo>
                  <a:lnTo>
                    <a:pt x="165227" y="0"/>
                  </a:lnTo>
                  <a:lnTo>
                    <a:pt x="165227" y="138430"/>
                  </a:lnTo>
                  <a:lnTo>
                    <a:pt x="0" y="138430"/>
                  </a:lnTo>
                  <a:lnTo>
                    <a:pt x="0" y="267970"/>
                  </a:lnTo>
                  <a:lnTo>
                    <a:pt x="165227" y="267970"/>
                  </a:lnTo>
                  <a:lnTo>
                    <a:pt x="165227" y="406400"/>
                  </a:lnTo>
                  <a:lnTo>
                    <a:pt x="295021" y="406400"/>
                  </a:lnTo>
                  <a:lnTo>
                    <a:pt x="295021" y="267970"/>
                  </a:lnTo>
                  <a:lnTo>
                    <a:pt x="460248" y="267970"/>
                  </a:lnTo>
                  <a:lnTo>
                    <a:pt x="460248" y="13843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576309" y="4658868"/>
              <a:ext cx="460375" cy="405765"/>
            </a:xfrm>
            <a:custGeom>
              <a:avLst/>
              <a:gdLst/>
              <a:ahLst/>
              <a:cxnLst/>
              <a:rect l="l" t="t" r="r" b="b"/>
              <a:pathLst>
                <a:path w="460375" h="405764">
                  <a:moveTo>
                    <a:pt x="0" y="137794"/>
                  </a:moveTo>
                  <a:lnTo>
                    <a:pt x="165226" y="137794"/>
                  </a:lnTo>
                  <a:lnTo>
                    <a:pt x="165226" y="0"/>
                  </a:lnTo>
                  <a:lnTo>
                    <a:pt x="295021" y="0"/>
                  </a:lnTo>
                  <a:lnTo>
                    <a:pt x="295021" y="137794"/>
                  </a:lnTo>
                  <a:lnTo>
                    <a:pt x="460248" y="137794"/>
                  </a:lnTo>
                  <a:lnTo>
                    <a:pt x="460248" y="267588"/>
                  </a:lnTo>
                  <a:lnTo>
                    <a:pt x="295021" y="267588"/>
                  </a:lnTo>
                  <a:lnTo>
                    <a:pt x="295021" y="405383"/>
                  </a:lnTo>
                  <a:lnTo>
                    <a:pt x="165226" y="405383"/>
                  </a:lnTo>
                  <a:lnTo>
                    <a:pt x="165226" y="267588"/>
                  </a:lnTo>
                  <a:lnTo>
                    <a:pt x="0" y="267588"/>
                  </a:lnTo>
                  <a:lnTo>
                    <a:pt x="0" y="137794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257538" y="4438650"/>
              <a:ext cx="478790" cy="76200"/>
            </a:xfrm>
            <a:custGeom>
              <a:avLst/>
              <a:gdLst/>
              <a:ahLst/>
              <a:cxnLst/>
              <a:rect l="l" t="t" r="r" b="b"/>
              <a:pathLst>
                <a:path w="478790" h="76200">
                  <a:moveTo>
                    <a:pt x="402335" y="0"/>
                  </a:moveTo>
                  <a:lnTo>
                    <a:pt x="402335" y="76200"/>
                  </a:lnTo>
                  <a:lnTo>
                    <a:pt x="459485" y="47625"/>
                  </a:lnTo>
                  <a:lnTo>
                    <a:pt x="415035" y="47625"/>
                  </a:lnTo>
                  <a:lnTo>
                    <a:pt x="415035" y="28575"/>
                  </a:lnTo>
                  <a:lnTo>
                    <a:pt x="459485" y="28575"/>
                  </a:lnTo>
                  <a:lnTo>
                    <a:pt x="402335" y="0"/>
                  </a:lnTo>
                  <a:close/>
                </a:path>
                <a:path w="478790" h="76200">
                  <a:moveTo>
                    <a:pt x="402335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402335" y="47625"/>
                  </a:lnTo>
                  <a:lnTo>
                    <a:pt x="402335" y="28575"/>
                  </a:lnTo>
                  <a:close/>
                </a:path>
                <a:path w="478790" h="76200">
                  <a:moveTo>
                    <a:pt x="459485" y="28575"/>
                  </a:moveTo>
                  <a:lnTo>
                    <a:pt x="415035" y="28575"/>
                  </a:lnTo>
                  <a:lnTo>
                    <a:pt x="415035" y="47625"/>
                  </a:lnTo>
                  <a:lnTo>
                    <a:pt x="459485" y="47625"/>
                  </a:lnTo>
                  <a:lnTo>
                    <a:pt x="478535" y="38100"/>
                  </a:lnTo>
                  <a:lnTo>
                    <a:pt x="459485" y="2857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1855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2608B-B5E7-FEAC-2BD5-60CD3A1F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7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 2 этап диспансеризации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0BB301-9EC3-3829-7C97-57DEC73D3876}"/>
              </a:ext>
            </a:extLst>
          </p:cNvPr>
          <p:cNvSpPr/>
          <p:nvPr/>
        </p:nvSpPr>
        <p:spPr>
          <a:xfrm rot="10800000" flipV="1">
            <a:off x="838200" y="983412"/>
            <a:ext cx="5942162" cy="1104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подозрение на ОНМК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наличие двигательных и когнитивных расстройств, подозрение на депрессию в возрасте 65 и старше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FCA77E-997F-9965-7725-F3A858BE9455}"/>
              </a:ext>
            </a:extLst>
          </p:cNvPr>
          <p:cNvSpPr/>
          <p:nvPr/>
        </p:nvSpPr>
        <p:spPr>
          <a:xfrm>
            <a:off x="7999560" y="983411"/>
            <a:ext cx="3354239" cy="966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 врача-невролога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B3F58A-9DC2-6CDB-DE8C-288E57F93A38}"/>
              </a:ext>
            </a:extLst>
          </p:cNvPr>
          <p:cNvSpPr/>
          <p:nvPr/>
        </p:nvSpPr>
        <p:spPr>
          <a:xfrm>
            <a:off x="838200" y="2277375"/>
            <a:ext cx="5942162" cy="931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мужчины 45-72 лет, женщины 54-72 лет при комбинации 3х факторов:- повышенное АД,-гиперхолестеринемия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избыточный вес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8FB4C6-AEC2-CD3D-C261-6D784F5B564D}"/>
              </a:ext>
            </a:extLst>
          </p:cNvPr>
          <p:cNvSpPr/>
          <p:nvPr/>
        </p:nvSpPr>
        <p:spPr>
          <a:xfrm rot="10800000" flipV="1">
            <a:off x="7999560" y="2277375"/>
            <a:ext cx="3354240" cy="715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дуплексное сканирование брахицефальных артерий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E0291A-C722-0393-1BFD-376F76FD5536}"/>
              </a:ext>
            </a:extLst>
          </p:cNvPr>
          <p:cNvSpPr/>
          <p:nvPr/>
        </p:nvSpPr>
        <p:spPr>
          <a:xfrm>
            <a:off x="838199" y="3398805"/>
            <a:ext cx="5942161" cy="931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положительный тест на скрытую кровь в кале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отягощенная наследственность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подозрение на онкозаболевание колоректальной области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8C8509-F3F6-E5A9-4DED-AE46421AC7BC}"/>
              </a:ext>
            </a:extLst>
          </p:cNvPr>
          <p:cNvSpPr/>
          <p:nvPr/>
        </p:nvSpPr>
        <p:spPr>
          <a:xfrm>
            <a:off x="7418717" y="3226279"/>
            <a:ext cx="2173855" cy="11041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 врача-хирурга (врача-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колопроктолога)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756025-E68B-F925-345D-4153B6EFD21B}"/>
              </a:ext>
            </a:extLst>
          </p:cNvPr>
          <p:cNvSpPr/>
          <p:nvPr/>
        </p:nvSpPr>
        <p:spPr>
          <a:xfrm>
            <a:off x="10230928" y="3429000"/>
            <a:ext cx="1122871" cy="715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колоноскопия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F5796-6F5F-D222-6B89-EFD2D1E1A50E}"/>
              </a:ext>
            </a:extLst>
          </p:cNvPr>
          <p:cNvSpPr txBox="1"/>
          <p:nvPr/>
        </p:nvSpPr>
        <p:spPr>
          <a:xfrm>
            <a:off x="838199" y="4502989"/>
            <a:ext cx="5942161" cy="6651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подозрение на онкозаболевание пищевода, желудка и 12-перстной кишки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017784-282B-5AF6-7818-C487584CF399}"/>
              </a:ext>
            </a:extLst>
          </p:cNvPr>
          <p:cNvSpPr/>
          <p:nvPr/>
        </p:nvSpPr>
        <p:spPr>
          <a:xfrm>
            <a:off x="8022566" y="4502990"/>
            <a:ext cx="3354239" cy="715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ФГДС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199200C-EC43-C3C0-922A-F43FF9AAC4C7}"/>
              </a:ext>
            </a:extLst>
          </p:cNvPr>
          <p:cNvSpPr/>
          <p:nvPr/>
        </p:nvSpPr>
        <p:spPr>
          <a:xfrm>
            <a:off x="8022565" y="5391517"/>
            <a:ext cx="3331233" cy="715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 врача-хирурга (врача-уролога)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F16520-593F-7CC8-A47E-4EF2C3AF0C60}"/>
              </a:ext>
            </a:extLst>
          </p:cNvPr>
          <p:cNvSpPr/>
          <p:nvPr/>
        </p:nvSpPr>
        <p:spPr>
          <a:xfrm>
            <a:off x="838199" y="5391517"/>
            <a:ext cx="5942161" cy="715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повышенный уровень ПСА&gt;4 мг/мл (мужчины 45,50,55,60,64лет)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47E84AD-2F36-2692-EDC8-5BA9D10D2F47}"/>
              </a:ext>
            </a:extLst>
          </p:cNvPr>
          <p:cNvCxnSpPr/>
          <p:nvPr/>
        </p:nvCxnSpPr>
        <p:spPr>
          <a:xfrm>
            <a:off x="6780360" y="1543574"/>
            <a:ext cx="78651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BEEDA7C-0E6F-D86F-0919-0A3453268C2B}"/>
              </a:ext>
            </a:extLst>
          </p:cNvPr>
          <p:cNvCxnSpPr>
            <a:stCxn id="6" idx="3"/>
          </p:cNvCxnSpPr>
          <p:nvPr/>
        </p:nvCxnSpPr>
        <p:spPr>
          <a:xfrm flipV="1">
            <a:off x="6780362" y="2734811"/>
            <a:ext cx="786508" cy="83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C119B9C-64A9-B369-5332-32D84A3915A9}"/>
              </a:ext>
            </a:extLst>
          </p:cNvPr>
          <p:cNvCxnSpPr>
            <a:stCxn id="8" idx="3"/>
          </p:cNvCxnSpPr>
          <p:nvPr/>
        </p:nvCxnSpPr>
        <p:spPr>
          <a:xfrm>
            <a:off x="6780360" y="3864631"/>
            <a:ext cx="543229" cy="26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8A13AF6-341F-6F13-410C-834092B48B45}"/>
              </a:ext>
            </a:extLst>
          </p:cNvPr>
          <p:cNvCxnSpPr>
            <a:stCxn id="5" idx="2"/>
          </p:cNvCxnSpPr>
          <p:nvPr/>
        </p:nvCxnSpPr>
        <p:spPr>
          <a:xfrm flipH="1">
            <a:off x="9672506" y="1949570"/>
            <a:ext cx="4174" cy="2315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D4D6EE8-924C-2740-346E-68329D828D45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9592572" y="3778368"/>
            <a:ext cx="638356" cy="86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0483976-0C43-8231-211D-702758B11992}"/>
              </a:ext>
            </a:extLst>
          </p:cNvPr>
          <p:cNvCxnSpPr>
            <a:stCxn id="11" idx="3"/>
          </p:cNvCxnSpPr>
          <p:nvPr/>
        </p:nvCxnSpPr>
        <p:spPr>
          <a:xfrm flipV="1">
            <a:off x="6780360" y="4832059"/>
            <a:ext cx="962679" cy="34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40E7A68-1913-A5EB-F9DB-4ECCB55ABD87}"/>
              </a:ext>
            </a:extLst>
          </p:cNvPr>
          <p:cNvCxnSpPr/>
          <p:nvPr/>
        </p:nvCxnSpPr>
        <p:spPr>
          <a:xfrm>
            <a:off x="6780360" y="5746459"/>
            <a:ext cx="10801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59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162ED-42DE-0D4C-B7CC-01E0DAB2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07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923329-68ED-3C9B-7CD6-4F8602E0F290}"/>
              </a:ext>
            </a:extLst>
          </p:cNvPr>
          <p:cNvSpPr/>
          <p:nvPr/>
        </p:nvSpPr>
        <p:spPr>
          <a:xfrm>
            <a:off x="838201" y="939566"/>
            <a:ext cx="5257799" cy="820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патологические изменения по результатам маммографии, цитологического исследования мазка шейки матки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45F829-DDFF-A25D-D231-DA8D117EC876}"/>
              </a:ext>
            </a:extLst>
          </p:cNvPr>
          <p:cNvSpPr/>
          <p:nvPr/>
        </p:nvSpPr>
        <p:spPr>
          <a:xfrm>
            <a:off x="7004649" y="939567"/>
            <a:ext cx="4349149" cy="820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 врача-акушера-гинеколога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EBCBAC-B099-A403-E0B7-25054D5E0281}"/>
              </a:ext>
            </a:extLst>
          </p:cNvPr>
          <p:cNvSpPr/>
          <p:nvPr/>
        </p:nvSpPr>
        <p:spPr>
          <a:xfrm rot="10800000" flipV="1">
            <a:off x="838198" y="2018316"/>
            <a:ext cx="5257801" cy="820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подозрение на хроническое бронхолегочное заболевание, курение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808958-7BE7-5085-9BCE-FE19C4F667E2}"/>
              </a:ext>
            </a:extLst>
          </p:cNvPr>
          <p:cNvSpPr/>
          <p:nvPr/>
        </p:nvSpPr>
        <p:spPr>
          <a:xfrm>
            <a:off x="7004648" y="2018317"/>
            <a:ext cx="4349148" cy="738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спирометрия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3EA40A-02FE-ADBD-57F0-2690D2C42C37}"/>
              </a:ext>
            </a:extLst>
          </p:cNvPr>
          <p:cNvSpPr txBox="1"/>
          <p:nvPr/>
        </p:nvSpPr>
        <p:spPr>
          <a:xfrm>
            <a:off x="838198" y="3246275"/>
            <a:ext cx="5257799" cy="3740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подозрение на онкозаболевание легкого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21">
            <a:extLst>
              <a:ext uri="{FF2B5EF4-FFF2-40B4-BE49-F238E27FC236}">
                <a16:creationId xmlns:a16="http://schemas.microsoft.com/office/drawing/2014/main" id="{D8B76C8B-D54B-7C82-E288-0475A4AF5963}"/>
              </a:ext>
            </a:extLst>
          </p:cNvPr>
          <p:cNvSpPr txBox="1"/>
          <p:nvPr/>
        </p:nvSpPr>
        <p:spPr>
          <a:xfrm>
            <a:off x="7004650" y="3040997"/>
            <a:ext cx="4349148" cy="616603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6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рентгенография, КТ легких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199A01-86F5-BE7F-53E4-51C0F06F21BF}"/>
              </a:ext>
            </a:extLst>
          </p:cNvPr>
          <p:cNvSpPr/>
          <p:nvPr/>
        </p:nvSpPr>
        <p:spPr>
          <a:xfrm>
            <a:off x="838198" y="3777817"/>
            <a:ext cx="5257797" cy="638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граждане старше 65 лет при наличии показаний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1F94A5D-E3A3-ED6B-F2E2-AC661B057D6E}"/>
              </a:ext>
            </a:extLst>
          </p:cNvPr>
          <p:cNvSpPr/>
          <p:nvPr/>
        </p:nvSpPr>
        <p:spPr>
          <a:xfrm>
            <a:off x="7004649" y="3777818"/>
            <a:ext cx="4349147" cy="638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 врача - оториноларинголога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E1EA49-6041-5099-CF63-EEAFE7944658}"/>
              </a:ext>
            </a:extLst>
          </p:cNvPr>
          <p:cNvSpPr/>
          <p:nvPr/>
        </p:nvSpPr>
        <p:spPr>
          <a:xfrm>
            <a:off x="838199" y="4574190"/>
            <a:ext cx="5257798" cy="10329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повышенное внутриглазное давление</a:t>
            </a:r>
          </a:p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-граждане старше 65 лет при снижении зрения, не поддающегося очковой коррекции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E118780-F0E2-ECB9-1475-334A3A39736E}"/>
              </a:ext>
            </a:extLst>
          </p:cNvPr>
          <p:cNvSpPr/>
          <p:nvPr/>
        </p:nvSpPr>
        <p:spPr>
          <a:xfrm>
            <a:off x="7004649" y="4744528"/>
            <a:ext cx="4349147" cy="5175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 врача - офтальмолога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548B50A-3D2E-7819-9460-E56FF16AA678}"/>
              </a:ext>
            </a:extLst>
          </p:cNvPr>
          <p:cNvSpPr/>
          <p:nvPr/>
        </p:nvSpPr>
        <p:spPr>
          <a:xfrm>
            <a:off x="838198" y="5764635"/>
            <a:ext cx="5257799" cy="796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подозрение на онкологические заболевания по результатам осмотра на выявление визуальных и иных локализаций онкологических заболеваний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2CF293A-A90C-ECFF-ADE1-EC07EE6D37AC}"/>
              </a:ext>
            </a:extLst>
          </p:cNvPr>
          <p:cNvSpPr/>
          <p:nvPr/>
        </p:nvSpPr>
        <p:spPr>
          <a:xfrm>
            <a:off x="7004649" y="5736465"/>
            <a:ext cx="4349147" cy="796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врача-дерматовенеролога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4601C71-72F7-7FEE-B713-6E25E8946517}"/>
              </a:ext>
            </a:extLst>
          </p:cNvPr>
          <p:cNvCxnSpPr>
            <a:stCxn id="4" idx="3"/>
          </p:cNvCxnSpPr>
          <p:nvPr/>
        </p:nvCxnSpPr>
        <p:spPr>
          <a:xfrm flipV="1">
            <a:off x="6096000" y="1345721"/>
            <a:ext cx="667109" cy="39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70880E3-8878-C7ED-9663-8306543C4F07}"/>
              </a:ext>
            </a:extLst>
          </p:cNvPr>
          <p:cNvCxnSpPr>
            <a:stCxn id="6" idx="1"/>
          </p:cNvCxnSpPr>
          <p:nvPr/>
        </p:nvCxnSpPr>
        <p:spPr>
          <a:xfrm>
            <a:off x="6095999" y="2428428"/>
            <a:ext cx="667110" cy="214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CA627B6-27A4-C220-6EAD-1011829B4E6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095997" y="3433314"/>
            <a:ext cx="6671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7A1ECBC-2C3F-37ED-AC20-CB62C38C8F01}"/>
              </a:ext>
            </a:extLst>
          </p:cNvPr>
          <p:cNvCxnSpPr>
            <a:stCxn id="18" idx="3"/>
          </p:cNvCxnSpPr>
          <p:nvPr/>
        </p:nvCxnSpPr>
        <p:spPr>
          <a:xfrm>
            <a:off x="6095995" y="4097271"/>
            <a:ext cx="667114" cy="89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339D1D0-F9BE-6C5F-980B-37F456C6DB77}"/>
              </a:ext>
            </a:extLst>
          </p:cNvPr>
          <p:cNvCxnSpPr>
            <a:stCxn id="20" idx="3"/>
          </p:cNvCxnSpPr>
          <p:nvPr/>
        </p:nvCxnSpPr>
        <p:spPr>
          <a:xfrm flipV="1">
            <a:off x="6095997" y="5089585"/>
            <a:ext cx="667112" cy="109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641A766-F94B-ECA0-E45F-2ECFD844DB7F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095997" y="6162822"/>
            <a:ext cx="6671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3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1804" y="125679"/>
            <a:ext cx="7252970" cy="613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b="1" dirty="0">
                <a:latin typeface="Calibri"/>
                <a:cs typeface="Calibri"/>
              </a:rPr>
              <a:t>Исследования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в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рамках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углубленной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программы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диспансеризации</a:t>
            </a:r>
            <a:r>
              <a:rPr b="1" spc="-20" dirty="0">
                <a:latin typeface="Calibri"/>
                <a:cs typeface="Calibri"/>
              </a:rPr>
              <a:t> лиц,</a:t>
            </a:r>
            <a:endParaRPr dirty="0">
              <a:latin typeface="Calibri"/>
              <a:cs typeface="Calibri"/>
            </a:endParaRPr>
          </a:p>
          <a:p>
            <a:pPr marR="3810" algn="ctr">
              <a:lnSpc>
                <a:spcPct val="100000"/>
              </a:lnSpc>
              <a:spcBef>
                <a:spcPts val="160"/>
              </a:spcBef>
            </a:pPr>
            <a:r>
              <a:rPr b="1" dirty="0">
                <a:latin typeface="Calibri"/>
                <a:cs typeface="Calibri"/>
              </a:rPr>
              <a:t>перенесших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новую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коронавирусную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инфекцию</a:t>
            </a:r>
            <a:endParaRPr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3315" y="989583"/>
          <a:ext cx="6920865" cy="5309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marL="36195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Метод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исследования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7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Комментарии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0">
                <a:tc gridSpan="2"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этап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диспансеризации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85">
                <a:tc>
                  <a:txBody>
                    <a:bodyPr/>
                    <a:lstStyle/>
                    <a:p>
                      <a:pPr marL="36195">
                        <a:lnSpc>
                          <a:spcPts val="13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насыщение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крови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кислородом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в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покое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сатурация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граждане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6830" marR="28575">
                        <a:lnSpc>
                          <a:spcPct val="107500"/>
                        </a:lnSpc>
                        <a:spcBef>
                          <a:spcPts val="7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снижении</a:t>
                      </a:r>
                      <a:r>
                        <a:rPr sz="12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сатурации</a:t>
                      </a:r>
                      <a:r>
                        <a:rPr sz="12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94%</a:t>
                      </a:r>
                      <a:r>
                        <a:rPr sz="12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менее,</a:t>
                      </a:r>
                      <a:r>
                        <a:rPr sz="12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показано</a:t>
                      </a:r>
                      <a:r>
                        <a:rPr sz="12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sz="12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КТ</a:t>
                      </a:r>
                      <a:r>
                        <a:rPr sz="12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ЭХО-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кардиографии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второго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этапа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диспансеризации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86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тест</a:t>
                      </a:r>
                      <a:r>
                        <a:rPr sz="12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6-минутной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ходьбы</a:t>
                      </a:r>
                      <a:endParaRPr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just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проводится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исходной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сатурации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кислорода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крови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94%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в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6830" marR="29845" algn="just">
                        <a:lnSpc>
                          <a:spcPct val="114999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сочетании</a:t>
                      </a:r>
                      <a:r>
                        <a:rPr sz="1200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наличием</a:t>
                      </a:r>
                      <a:r>
                        <a:rPr sz="1200" spc="1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200" spc="1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жалоб</a:t>
                      </a:r>
                      <a:r>
                        <a:rPr sz="1200" spc="12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одышку,</a:t>
                      </a:r>
                      <a:r>
                        <a:rPr sz="1200" spc="13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отеки,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которые</a:t>
                      </a:r>
                      <a:r>
                        <a:rPr sz="1200" spc="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появились</a:t>
                      </a:r>
                      <a:r>
                        <a:rPr sz="12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впервые</a:t>
                      </a:r>
                      <a:r>
                        <a:rPr sz="1200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200" spc="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повысилась</a:t>
                      </a:r>
                      <a:r>
                        <a:rPr sz="12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2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интенсивность.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2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прохождении</a:t>
                      </a:r>
                      <a:r>
                        <a:rPr sz="1200" spc="2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дистанции</a:t>
                      </a:r>
                      <a:r>
                        <a:rPr sz="1200" spc="2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2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550</a:t>
                      </a:r>
                      <a:r>
                        <a:rPr sz="1200" spc="25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метров,</a:t>
                      </a:r>
                      <a:r>
                        <a:rPr sz="1200" spc="24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показано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ЭХО-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КГ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второго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этапа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диспансеризации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36195">
                        <a:lnSpc>
                          <a:spcPts val="1405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спирометрия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405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граждане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рентгенография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sz="1200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грудной</a:t>
                      </a:r>
                      <a:endParaRPr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клетки</a:t>
                      </a:r>
                      <a:endParaRPr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выполняется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проводилось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года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общий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(клинический)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анализ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крови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развернутый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граждане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биохимический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анализ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крови: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6195" marR="146685">
                        <a:lnSpc>
                          <a:spcPts val="166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общий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холестерин,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липопротеины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низкой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плотности,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С-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реактивный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белок,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АЛТ,АСТ,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креатинин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граждане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1245">
                <a:tc>
                  <a:txBody>
                    <a:bodyPr/>
                    <a:lstStyle/>
                    <a:p>
                      <a:pPr marL="3619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определение</a:t>
                      </a:r>
                      <a:r>
                        <a:rPr sz="1200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концентрации</a:t>
                      </a:r>
                      <a:endParaRPr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Д-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димера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крови</a:t>
                      </a:r>
                      <a:endParaRPr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just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выполняется</a:t>
                      </a:r>
                      <a:r>
                        <a:rPr sz="12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лицам,</a:t>
                      </a:r>
                      <a:r>
                        <a:rPr sz="12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перенесшим</a:t>
                      </a:r>
                      <a:r>
                        <a:rPr sz="1200" spc="4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среднюю</a:t>
                      </a:r>
                      <a:r>
                        <a:rPr sz="12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степень</a:t>
                      </a:r>
                      <a:r>
                        <a:rPr sz="12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тяжести</a:t>
                      </a:r>
                      <a:r>
                        <a:rPr sz="1200" spc="4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6830" algn="just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выше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новой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коронавирусной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инфекции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6830" marR="28575" algn="just">
                        <a:lnSpc>
                          <a:spcPct val="1072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20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повышении</a:t>
                      </a:r>
                      <a:r>
                        <a:rPr sz="1200" spc="2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уровня</a:t>
                      </a:r>
                      <a:r>
                        <a:rPr sz="1200" spc="20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димера</a:t>
                      </a:r>
                      <a:r>
                        <a:rPr sz="1200" spc="21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21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200" spc="21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21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1,5-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2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раза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относительно</a:t>
                      </a:r>
                      <a:r>
                        <a:rPr sz="1200" spc="12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верхнего</a:t>
                      </a:r>
                      <a:r>
                        <a:rPr sz="1200" spc="11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предела</a:t>
                      </a:r>
                      <a:r>
                        <a:rPr sz="1200" spc="12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нормы,</a:t>
                      </a:r>
                      <a:r>
                        <a:rPr sz="1200" spc="11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показано</a:t>
                      </a:r>
                      <a:r>
                        <a:rPr sz="1200" spc="11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проведение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дуплексного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сканирования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вен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нижних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конечностей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16850" y="989583"/>
          <a:ext cx="4124960" cy="3062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marL="37465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Метод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исследования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37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Комментарии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0">
                <a:tc gridSpan="2">
                  <a:txBody>
                    <a:bodyPr/>
                    <a:lstStyle/>
                    <a:p>
                      <a:pPr marL="988694">
                        <a:lnSpc>
                          <a:spcPts val="186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этап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диспансеризации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44">
                <a:tc>
                  <a:txBody>
                    <a:bodyPr/>
                    <a:lstStyle/>
                    <a:p>
                      <a:pPr marL="37465">
                        <a:lnSpc>
                          <a:spcPts val="1395"/>
                        </a:lnSpc>
                        <a:tabLst>
                          <a:tab pos="1033780" algn="l"/>
                        </a:tabLst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дуплексное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сканирование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вен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нижних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конечностей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just">
                        <a:lnSpc>
                          <a:spcPts val="13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проводится</a:t>
                      </a:r>
                      <a:r>
                        <a:rPr sz="1200" spc="27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27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увеличении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7465" marR="27305" algn="just">
                        <a:lnSpc>
                          <a:spcPct val="107000"/>
                        </a:lnSpc>
                        <a:tabLst>
                          <a:tab pos="150050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показателя</a:t>
                      </a:r>
                      <a:r>
                        <a:rPr sz="1200" spc="29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Д-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димера</a:t>
                      </a:r>
                      <a:r>
                        <a:rPr sz="1200" spc="2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крови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43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200" spc="4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4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1,5-2</a:t>
                      </a:r>
                      <a:r>
                        <a:rPr sz="1200" spc="43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раза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относительно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верхнего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предела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нормы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163320" algn="l"/>
                        </a:tabLst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компьютерная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томография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грудной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клетки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проводится</a:t>
                      </a:r>
                      <a:r>
                        <a:rPr sz="1200" spc="14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случае</a:t>
                      </a:r>
                      <a:r>
                        <a:rPr sz="1200" spc="16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уровня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847725" algn="l"/>
                          <a:tab pos="1064895" algn="l"/>
                          <a:tab pos="1593850" algn="l"/>
                          <a:tab pos="200215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сатурации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покое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94%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7465">
                        <a:lnSpc>
                          <a:spcPts val="1405"/>
                        </a:lnSpc>
                        <a:spcBef>
                          <a:spcPts val="219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менее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86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эхокардиография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проводится</a:t>
                      </a:r>
                      <a:r>
                        <a:rPr sz="1200" spc="14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случае</a:t>
                      </a:r>
                      <a:r>
                        <a:rPr sz="1200" spc="16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уровня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219"/>
                        </a:spcBef>
                        <a:tabLst>
                          <a:tab pos="847725" algn="l"/>
                          <a:tab pos="1064895" algn="l"/>
                          <a:tab pos="1593850" algn="l"/>
                          <a:tab pos="200215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сатурации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покое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94%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менее,</a:t>
                      </a:r>
                      <a:r>
                        <a:rPr sz="12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также</a:t>
                      </a:r>
                      <a:r>
                        <a:rPr sz="12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результатам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7465" marR="27940">
                        <a:lnSpc>
                          <a:spcPct val="114999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12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теста</a:t>
                      </a:r>
                      <a:r>
                        <a:rPr sz="1200" spc="3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минутной ходьбы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7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4048" y="1101829"/>
            <a:ext cx="8382211" cy="1833004"/>
            <a:chOff x="1100" y="-85"/>
            <a:chExt cx="3984" cy="2094"/>
          </a:xfrm>
          <a:solidFill>
            <a:srgbClr val="D7E4BD"/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1100" y="-85"/>
              <a:ext cx="3984" cy="2094"/>
            </a:xfrm>
            <a:prstGeom prst="roundRect">
              <a:avLst>
                <a:gd name="adj" fmla="val 10889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gray">
            <a:xfrm>
              <a:off x="1330" y="1297"/>
              <a:ext cx="88" cy="66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3174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gray">
            <a:xfrm>
              <a:off x="1854" y="1225"/>
              <a:ext cx="2928" cy="4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2532" name="Номер слайда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143161" y="6324979"/>
            <a:ext cx="2843904" cy="3661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6115" indent="-30235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9408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3172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6935" indent="-241882"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0698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4462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8225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1988" indent="-241882" defTabSz="1081749" eaLnBrk="0" fontAlgn="base" hangingPunct="0">
              <a:spcBef>
                <a:spcPct val="0"/>
              </a:spcBef>
              <a:spcAft>
                <a:spcPct val="0"/>
              </a:spcAft>
              <a:defRPr sz="211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3F381E-4868-4867-B8DC-EE67767E1129}" type="slidenum">
              <a:rPr kumimoji="0" lang="ru-RU" altLang="ru-RU" sz="1376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376" b="1" i="0" u="none" strike="noStrike" kern="1200" cap="none" spc="0" normalizeH="0" baseline="0" noProof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7" y="3215666"/>
            <a:ext cx="2309728" cy="33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977645" y="1107516"/>
            <a:ext cx="8229349" cy="16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193" tIns="54096" rIns="108193" bIns="5409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Анкета для граждан в возрасте до 65 лет на выявление хронических неинфекционных заболеваний, факторов риска их развития, потребления наркотических средств и психотропных веществе без назначения врача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17" y="3276139"/>
            <a:ext cx="8533392" cy="33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5270DB28-052B-7D19-9139-E2928C2B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17" y="3215667"/>
            <a:ext cx="8533392" cy="33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54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838222" y="143309"/>
            <a:ext cx="10362696" cy="6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93" b="1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МАРШРУТИЗАЦИЯ (АЛГОРИТМ) РАННЕГО ВЫЯВЛЕНИЯ ЛИЦ С НАРКОЛОГИЧЕСКИМИ </a:t>
            </a:r>
            <a:r>
              <a:rPr kumimoji="0" lang="ru-RU" altLang="ru-RU" sz="1693" b="1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РАССТРОЙСТВАМИ</a:t>
            </a:r>
            <a:r>
              <a:rPr kumimoji="0" lang="ru-RU" altLang="ru-RU" sz="1693" b="1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ИЛИ РИСКОМ ИХ РАЗВИТИЯ ПРИ ОКАЗАНИИ МЕДИЦИНСКОЙ ПОМОЩИ</a:t>
            </a:r>
            <a:endParaRPr kumimoji="0" lang="ru-RU" altLang="ru-RU" sz="12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91084" y="1422879"/>
            <a:ext cx="4723602" cy="971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рамках диспансеризации и </a:t>
            </a: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профилактических</a:t>
            </a: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медицинских осмотров</a:t>
            </a:r>
            <a:endParaRPr kumimoji="0" lang="ru-RU" sz="1905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20409" y="1422879"/>
            <a:ext cx="5027647" cy="971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рамках амбулаторного приема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</a:t>
            </a: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заболеванию</a:t>
            </a: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прочих обращений</a:t>
            </a:r>
            <a:endParaRPr kumimoji="0" lang="ru-RU" sz="1905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18" name="Прямоугольник 11"/>
          <p:cNvSpPr>
            <a:spLocks noChangeArrowheads="1"/>
          </p:cNvSpPr>
          <p:nvPr/>
        </p:nvSpPr>
        <p:spPr bwMode="auto">
          <a:xfrm>
            <a:off x="1105311" y="1060482"/>
            <a:ext cx="9981381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обращении пациента за оказанием первичной медико-санитарной помощи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91084" y="3251779"/>
            <a:ext cx="4723602" cy="678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</a:t>
            </a: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анкетирования граждан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возрасте до 65 лет на выявление ХНИЗ</a:t>
            </a:r>
            <a:endParaRPr kumimoji="0" lang="ru-RU" sz="1905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20409" y="3251779"/>
            <a:ext cx="5027647" cy="678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скрининг-анкетирование</a:t>
            </a: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 применением опросника AUDIT-С</a:t>
            </a:r>
            <a:endParaRPr kumimoji="0" lang="ru-RU" sz="1905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124431" y="2486632"/>
            <a:ext cx="532498" cy="68535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91084" y="4775295"/>
            <a:ext cx="10056973" cy="18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3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положительном ответе на пункт 24 анкеты ИЛИ  более 2 (двух) баллов при ответах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вопросы пунктов 25-27 анкеты или опросника AUDIT-С: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– скрининг-анкетирование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применением</a:t>
            </a: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опросников AUDIT и DAST-10;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– оценка (при наличии) результатов биохимических исследований крови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(GGT (гамма глютамилтрансферазы), AST и ALT (аспартат- и аланинаминотрансферазы),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MCV (среднего корпускулярного объема эритроцитов)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8304940" y="2486632"/>
            <a:ext cx="534177" cy="68535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561825" y="4087484"/>
            <a:ext cx="534177" cy="608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34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19455" y="309607"/>
            <a:ext cx="7609790" cy="951460"/>
            <a:chOff x="1100" y="-85"/>
            <a:chExt cx="3243" cy="25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1100" y="-85"/>
              <a:ext cx="3243" cy="2094"/>
            </a:xfrm>
            <a:prstGeom prst="roundRect">
              <a:avLst>
                <a:gd name="adj" fmla="val 10889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gray">
            <a:xfrm>
              <a:off x="1334" y="1297"/>
              <a:ext cx="79" cy="11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3174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582" name="Прямоугольник 92"/>
          <p:cNvSpPr>
            <a:spLocks noChangeArrowheads="1"/>
          </p:cNvSpPr>
          <p:nvPr/>
        </p:nvSpPr>
        <p:spPr bwMode="auto">
          <a:xfrm>
            <a:off x="1103998" y="407157"/>
            <a:ext cx="6400044" cy="4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8" tIns="51194" rIns="102388" bIns="5119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1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Опросник </a:t>
            </a:r>
            <a:r>
              <a:rPr kumimoji="0" lang="en-US" altLang="ru-RU" sz="211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AUDIT</a:t>
            </a:r>
            <a:endParaRPr kumimoji="0" lang="ru-RU" altLang="ru-RU" sz="211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0" y="1371600"/>
            <a:ext cx="4376057" cy="518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37" y="1371601"/>
            <a:ext cx="3754608" cy="51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45" y="1371600"/>
            <a:ext cx="3663228" cy="49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60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2057</Words>
  <Application>Microsoft Office PowerPoint</Application>
  <PresentationFormat>Широкоэкранный</PresentationFormat>
  <Paragraphs>342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微软雅黑</vt:lpstr>
      <vt:lpstr>黑体</vt:lpstr>
      <vt:lpstr>Arial</vt:lpstr>
      <vt:lpstr>Calibri</vt:lpstr>
      <vt:lpstr>Calibri Light</vt:lpstr>
      <vt:lpstr>Tahoma</vt:lpstr>
      <vt:lpstr>Times New Roman</vt:lpstr>
      <vt:lpstr>Trebuchet MS</vt:lpstr>
      <vt:lpstr>Тема Office</vt:lpstr>
      <vt:lpstr>1_Тема Office</vt:lpstr>
      <vt:lpstr>Нормативные документы: </vt:lpstr>
      <vt:lpstr> Формирование групп лиц для приоритизации при проведении углубленной диспансеризации</vt:lpstr>
      <vt:lpstr>диспансеризации</vt:lpstr>
      <vt:lpstr>Направление на 2 этап диспансеризации</vt:lpstr>
      <vt:lpstr>продолжение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ИНТЕРПРЕТАЦИЯ РЕЗУЛЬТАТОВ ОПРОСНИКА AUDIT </vt:lpstr>
      <vt:lpstr>СКРИНИНГ- ТЕСТ НА УПОТРЕБЛЕНИЕ НАРКОТИКОВ  ПСИХОТРОПНЫХ ВЕЩЕСТВ (DAST10)</vt:lpstr>
      <vt:lpstr>ИНТЕРПРЕТАЦИЯ РЕЗУЛЬТАТОВ ОПРОСНИКА DAST10  </vt:lpstr>
      <vt:lpstr>Презентация PowerPoint</vt:lpstr>
      <vt:lpstr>Презентация PowerPoint</vt:lpstr>
      <vt:lpstr>Презентация PowerPoint</vt:lpstr>
      <vt:lpstr>Презентация PowerPoint</vt:lpstr>
      <vt:lpstr> Выявление групп пациентов, подлежащих диспансерному наблюдению, среди лиц перенесших новую коронавирусную инфекцию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эффективности  качества медицинской помощи за счет информированности  населения при прохождении  диспансеризации</dc:title>
  <dc:creator>User</dc:creator>
  <cp:lastModifiedBy>Андрей Маар</cp:lastModifiedBy>
  <cp:revision>121</cp:revision>
  <cp:lastPrinted>2023-09-13T01:22:34Z</cp:lastPrinted>
  <dcterms:created xsi:type="dcterms:W3CDTF">2022-07-18T03:08:47Z</dcterms:created>
  <dcterms:modified xsi:type="dcterms:W3CDTF">2023-11-28T08:50:30Z</dcterms:modified>
</cp:coreProperties>
</file>