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9.xml.rels" ContentType="application/vnd.openxmlformats-package.relationships+xml"/>
  <Override PartName="/ppt/slides/_rels/slide11.xml.rels" ContentType="application/vnd.openxmlformats-package.relationships+xml"/>
  <Override PartName="/ppt/slides/_rels/slide18.xml.rels" ContentType="application/vnd.openxmlformats-package.relationships+xml"/>
  <Override PartName="/ppt/slides/_rels/slide10.xml.rels" ContentType="application/vnd.openxmlformats-package.relationships+xml"/>
  <Override PartName="/ppt/slides/_rels/slide17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Layouts/slideLayout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8.xml.rels" ContentType="application/vnd.openxmlformats-package.relationships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_rels/notesSlide17.xml.rels" ContentType="application/vnd.openxmlformats-package.relationships+xml"/>
  <Override PartName="/ppt/notesSlides/_rels/notesSlide1.xml.rels" ContentType="application/vnd.openxmlformats-package.relationships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media/image36.jpeg" ContentType="image/jpeg"/>
  <Override PartName="/ppt/media/image29.png" ContentType="image/png"/>
  <Override PartName="/ppt/media/image18.png" ContentType="image/png"/>
  <Override PartName="/ppt/media/image17.png" ContentType="image/png"/>
  <Override PartName="/ppt/media/image1.jpeg" ContentType="image/jpeg"/>
  <Override PartName="/ppt/media/image23.png" ContentType="image/png"/>
  <Override PartName="/ppt/media/image16.png" ContentType="image/png"/>
  <Override PartName="/ppt/media/image10.png" ContentType="image/png"/>
  <Override PartName="/ppt/media/image11.png" ContentType="image/png"/>
  <Override PartName="/ppt/media/image22.png" ContentType="image/png"/>
  <Override PartName="/ppt/media/image15.png" ContentType="image/png"/>
  <Override PartName="/ppt/media/image21.png" ContentType="image/png"/>
  <Override PartName="/ppt/media/image14.png" ContentType="image/png"/>
  <Override PartName="/ppt/media/image20.png" ContentType="image/png"/>
  <Override PartName="/ppt/media/image13.png" ContentType="image/png"/>
  <Override PartName="/ppt/media/image37.png" ContentType="image/png"/>
  <Override PartName="/ppt/media/image12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8.jpeg" ContentType="image/jpeg"/>
  <Override PartName="/ppt/media/image9.png" ContentType="image/png"/>
  <Override PartName="/ppt/media/image7.png" ContentType="image/png"/>
  <Override PartName="/ppt/media/image2.png" ContentType="image/png"/>
  <Override PartName="/ppt/media/image8.png" ContentType="image/png"/>
  <Override PartName="/ppt/media/image6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9.png" ContentType="image/png"/>
  <Override PartName="/ppt/media/image35.jpeg" ContentType="image/jpeg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
</Relationships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2f5597"/>
                </a:solidFill>
                <a:latin typeface="Times New Roman"/>
              </a:defRPr>
            </a:pPr>
            <a:r>
              <a:rPr b="1" lang="ru-RU" sz="1400" spc="-1" strike="noStrike">
                <a:solidFill>
                  <a:srgbClr val="2f5597"/>
                </a:solidFill>
                <a:latin typeface="Times New Roman"/>
              </a:rPr>
              <a:t> ВПЕРВЫЕ В ЖИЗНИ</a:t>
            </a:r>
          </a:p>
        </c:rich>
      </c:tx>
      <c:overlay val="0"/>
      <c:spPr>
        <a:noFill/>
        <a:ln w="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0721373444636951"/>
          <c:y val="0.139235004346566"/>
          <c:w val="0.902819341628603"/>
          <c:h val="0.641408287452912"/>
        </c:manualLayout>
      </c:layout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Кемеровская область</c:v>
                </c:pt>
              </c:strCache>
            </c:strRef>
          </c:tx>
          <c:spPr>
            <a:solidFill>
              <a:srgbClr val="4472c4"/>
            </a:solidFill>
            <a:ln cap="rnd" w="34920">
              <a:solidFill>
                <a:srgbClr val="4472c4"/>
              </a:solidFill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1"/>
            <c:marker>
              <c:symbol val="none"/>
            </c:marker>
          </c:dPt>
          <c:dPt>
            <c:idx val="2"/>
            <c:marker>
              <c:symbol val="none"/>
            </c:marker>
          </c:dPt>
          <c:dPt>
            <c:idx val="3"/>
            <c:marker>
              <c:symbol val="none"/>
            </c:marker>
          </c:dPt>
          <c:dPt>
            <c:idx val="4"/>
            <c:marker>
              <c:symbol val="none"/>
            </c:marker>
          </c:dPt>
          <c:dLbls>
            <c:numFmt formatCode="General" sourceLinked="0"/>
            <c:dLbl>
              <c:idx val="0"/>
              <c:layout>
                <c:manualLayout>
                  <c:x val="-0.0836806649168855"/>
                  <c:y val="-0.013888888888888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lang="ru-RU" sz="105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fld id="{801729DC-C39E-4238-928C-F8823A470930}" type="VALUE">
                      <a:rPr b="0" lang="en-US" sz="1100" spc="-1" strike="noStrike">
                        <a:solidFill>
                          <a:srgbClr val="2f5597"/>
                        </a:solidFill>
                        <a:latin typeface="Arial"/>
                      </a:rPr>
                      <a:t>12,1</a:t>
                    </a:fld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568403324584428"/>
                  <c:y val="0.055555555555555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lang="en-US" sz="1100" spc="-1" strike="noStrike">
                      <a:solidFill>
                        <a:srgbClr val="c55a11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fld id="{92374554-A22F-4A8F-98E3-7D83F84CB729}" type="VALUE">
                      <a:rPr b="0" lang="en-US" sz="1300" spc="-1" strike="noStrike">
                        <a:solidFill>
                          <a:srgbClr val="2f5597"/>
                        </a:solidFill>
                        <a:latin typeface="Arial"/>
                      </a:rPr>
                      <a:t>13,8</a:t>
                    </a:fld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388888888888889"/>
                  <c:y val="-0.055555555555555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lang="ru-RU" sz="1100" spc="-1" strike="noStrike">
                      <a:solidFill>
                        <a:srgbClr val="c55a11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fld id="{80E7F235-5BC3-4A44-AB85-EC5FA01B99BC}" type="VALUE">
                      <a:rPr b="0" lang="en-US" sz="1300" spc="-1" strike="noStrike">
                        <a:solidFill>
                          <a:srgbClr val="2f5597"/>
                        </a:solidFill>
                        <a:latin typeface="Arial"/>
                      </a:rPr>
                      <a:t>12</a:t>
                    </a:fld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420139982502188"/>
                  <c:y val="-0.027777777777777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lang="ru-RU" sz="1100" spc="-1" strike="noStrike">
                      <a:solidFill>
                        <a:srgbClr val="c55a11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fld id="{029BCBEF-E1C2-4DFD-9E4D-0C2C7E5C251C}" type="VALUE">
                      <a:rPr b="0" lang="en-US" sz="1300" spc="-1" strike="noStrike">
                        <a:solidFill>
                          <a:srgbClr val="2f5597"/>
                        </a:solidFill>
                        <a:latin typeface="Arial"/>
                      </a:rPr>
                      <a:t>11,2</a:t>
                    </a:fld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0.0086806649168855"/>
                  <c:y val="-0.0092592592592593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lang="ru-RU" sz="1100" spc="-1" strike="noStrike">
                      <a:solidFill>
                        <a:srgbClr val="c55a11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fld id="{CE95F322-C133-4130-87C7-16C7E08DC1BC}" type="VALUE">
                      <a:rPr b="0" lang="en-US" sz="1300" spc="-1" strike="noStrike">
                        <a:solidFill>
                          <a:srgbClr val="2f5597"/>
                        </a:solidFill>
                        <a:latin typeface="Arial"/>
                      </a:rPr>
                      <a:t>10,2</a:t>
                    </a:fld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ru-RU" sz="1050" spc="-1" strike="noStrike">
                    <a:solidFill>
                      <a:srgbClr val="404040"/>
                    </a:solidFill>
                    <a:latin typeface="Times New Roman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12.1</c:v>
                </c:pt>
                <c:pt idx="1">
                  <c:v>13.8</c:v>
                </c:pt>
                <c:pt idx="2">
                  <c:v>12</c:v>
                </c:pt>
                <c:pt idx="3">
                  <c:v>11.2</c:v>
                </c:pt>
                <c:pt idx="4">
                  <c:v>10.2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СФО</c:v>
                </c:pt>
              </c:strCache>
            </c:strRef>
          </c:tx>
          <c:spPr>
            <a:solidFill>
              <a:srgbClr val="ed7d31"/>
            </a:solidFill>
            <a:ln cap="rnd" w="34920">
              <a:solidFill>
                <a:srgbClr val="ed7d31"/>
              </a:solidFill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1"/>
            <c:marker>
              <c:symbol val="none"/>
            </c:marker>
          </c:dPt>
          <c:dPt>
            <c:idx val="2"/>
            <c:marker>
              <c:symbol val="none"/>
            </c:marker>
          </c:dPt>
          <c:dPt>
            <c:idx val="3"/>
            <c:marker>
              <c:symbol val="none"/>
            </c:marker>
          </c:dPt>
          <c:dLbls>
            <c:numFmt formatCode="General" sourceLinked="0"/>
            <c:dLbl>
              <c:idx val="0"/>
              <c:layout>
                <c:manualLayout>
                  <c:x val="-0.0491321084864392"/>
                  <c:y val="-0.046296296296296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0" sz="1050" spc="-1" strike="noStrike">
                      <a:solidFill>
                        <a:srgbClr val="40404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fld id="{615728DC-3245-410E-BCF1-1C13F4B7A271}" type="VALUE">
                      <a:rPr b="1" lang="en-US" sz="1050" spc="-1" strike="noStrike">
                        <a:solidFill>
                          <a:srgbClr val="ed7d31"/>
                        </a:solidFill>
                        <a:latin typeface="Times New Roman"/>
                      </a:rPr>
                      <a:t>14,7</a:t>
                    </a:fld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512847769028872"/>
                  <c:y val="-0.050925925925925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lang="en-US" sz="1050" spc="-1" strike="noStrike">
                      <a:solidFill>
                        <a:srgbClr val="5b9bd5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fld id="{5DD3708F-83A9-442B-814D-1C3FC5E81556}" type="VALUE">
                      <a:rPr b="0" lang="en-US" sz="1300" spc="-1" strike="noStrike">
                        <a:solidFill>
                          <a:srgbClr val="ed7d31"/>
                        </a:solidFill>
                        <a:latin typeface="Arial"/>
                      </a:rPr>
                      <a:t>13,7</a:t>
                    </a:fld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457292213473316"/>
                  <c:y val="0.041666666666666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lang="en-US" sz="1050" spc="-1" strike="noStrike">
                      <a:solidFill>
                        <a:srgbClr val="5b9bd5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fld id="{CF8B8A6D-58F9-44E9-B67A-5A65AC580E0B}" type="VALUE">
                      <a:rPr b="0" lang="en-US" sz="1300" spc="-1" strike="noStrike">
                        <a:solidFill>
                          <a:srgbClr val="ed7d31"/>
                        </a:solidFill>
                        <a:latin typeface="Arial"/>
                      </a:rPr>
                      <a:t>11,3</a:t>
                    </a:fld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352432195975503"/>
                  <c:y val="-0.041666666666666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lang="ru-RU" sz="1050" spc="-1" strike="noStrike">
                      <a:solidFill>
                        <a:srgbClr val="5b9bd5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fld id="{B28A5785-50E0-4B13-8C88-BB29690A596B}" type="VALUE">
                      <a:rPr b="0" lang="en-US" sz="1300" spc="-1" strike="noStrike">
                        <a:solidFill>
                          <a:srgbClr val="ed7d31"/>
                        </a:solidFill>
                        <a:latin typeface="Arial"/>
                      </a:rPr>
                      <a:t>12,8</a:t>
                    </a:fld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050" spc="-1" strike="noStrike">
                    <a:solidFill>
                      <a:srgbClr val="404040"/>
                    </a:solidFill>
                    <a:latin typeface="Times New Roman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14.7</c:v>
                </c:pt>
                <c:pt idx="1">
                  <c:v>13.7</c:v>
                </c:pt>
                <c:pt idx="2">
                  <c:v>11.3</c:v>
                </c:pt>
                <c:pt idx="3">
                  <c:v>12.8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548235"/>
            </a:solidFill>
            <a:ln cap="rnd" w="34920">
              <a:solidFill>
                <a:srgbClr val="548235"/>
              </a:solidFill>
              <a:round/>
            </a:ln>
          </c:spPr>
          <c:marker>
            <c:symbol val="none"/>
          </c:marker>
          <c:dPt>
            <c:idx val="0"/>
            <c:marker>
              <c:symbol val="none"/>
            </c:marker>
          </c:dPt>
          <c:dPt>
            <c:idx val="1"/>
            <c:marker>
              <c:symbol val="none"/>
            </c:marker>
          </c:dPt>
          <c:dPt>
            <c:idx val="2"/>
            <c:marker>
              <c:symbol val="none"/>
            </c:marker>
          </c:dPt>
          <c:dPt>
            <c:idx val="3"/>
            <c:marker>
              <c:symbol val="none"/>
            </c:marker>
          </c:dPt>
          <c:dLbls>
            <c:numFmt formatCode="General" sourceLinked="0"/>
            <c:dLbl>
              <c:idx val="0"/>
              <c:layout>
                <c:manualLayout>
                  <c:x val="-0.0713543307086615"/>
                  <c:y val="0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548235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fld id="{A980703C-3DE9-490C-8554-CAC89AE4B989}" type="VALUE">
                      <a:rPr b="0" lang="en-US" sz="1300" spc="-1" strike="noStrike">
                        <a:solidFill>
                          <a:srgbClr val="548235"/>
                        </a:solidFill>
                        <a:latin typeface="Arial"/>
                      </a:rPr>
                      <a:t>10,2</a:t>
                    </a:fld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418403324584427"/>
                  <c:y val="0.055555555555555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548235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fld id="{6A950799-3155-40C9-B3AA-6474C1BE4A9F}" type="VALUE">
                      <a:rPr b="0" lang="en-US" sz="1300" spc="-1" strike="noStrike">
                        <a:latin typeface="Arial"/>
                      </a:rPr>
                      <a:t>9,9</a:t>
                    </a:fld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418403324584428"/>
                  <c:y val="0.0509259259259259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548235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fld id="{A899B06F-0846-424E-A473-3A156C288F07}" type="VALUE">
                      <a:rPr b="0" lang="en-US" sz="1300" spc="-1" strike="noStrike">
                        <a:latin typeface="Arial"/>
                      </a:rPr>
                      <a:t>8,5</a:t>
                    </a:fld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418403324584427"/>
                  <c:y val="0.046296296296296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548235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050" spc="-1" strike="noStrike">
                    <a:solidFill>
                      <a:srgbClr val="548235"/>
                    </a:solidFill>
                    <a:latin typeface="Times New Roman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10.2</c:v>
                </c:pt>
                <c:pt idx="1">
                  <c:v>9.9</c:v>
                </c:pt>
                <c:pt idx="2">
                  <c:v>8.5</c:v>
                </c:pt>
                <c:pt idx="3">
                  <c:v>9.5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0"/>
        <c:axId val="34197570"/>
        <c:axId val="68600829"/>
      </c:lineChart>
      <c:catAx>
        <c:axId val="3419757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Tahoma"/>
              </a:defRPr>
            </a:pPr>
          </a:p>
        </c:txPr>
        <c:crossAx val="68600829"/>
        <c:crosses val="autoZero"/>
        <c:auto val="1"/>
        <c:lblAlgn val="ctr"/>
        <c:lblOffset val="100"/>
        <c:noMultiLvlLbl val="0"/>
      </c:catAx>
      <c:valAx>
        <c:axId val="68600829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one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34197570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1" sz="900" spc="-1" strike="noStrike">
              <a:solidFill>
                <a:srgbClr val="000000"/>
              </a:solidFill>
              <a:latin typeface="Tahoma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400" spc="-1" strike="noStrike">
                <a:solidFill>
                  <a:srgbClr val="2f5597"/>
                </a:solidFill>
                <a:latin typeface="Times New Roman"/>
              </a:defRPr>
            </a:pPr>
            <a:r>
              <a:rPr b="1" lang="ru-RU" sz="1400" spc="-1" strike="noStrike">
                <a:solidFill>
                  <a:srgbClr val="2f5597"/>
                </a:solidFill>
                <a:latin typeface="Times New Roman"/>
              </a:rPr>
              <a:t>ВСЕГО</a:t>
            </a:r>
          </a:p>
        </c:rich>
      </c:tx>
      <c:layout>
        <c:manualLayout>
          <c:xMode val="edge"/>
          <c:yMode val="edge"/>
          <c:x val="0.438257993384785"/>
          <c:y val="0.0323371647509579"/>
        </c:manualLayout>
      </c:layout>
      <c:overlay val="0"/>
      <c:spPr>
        <a:noFill/>
        <a:ln w="0">
          <a:noFill/>
        </a:ln>
      </c:spPr>
    </c:title>
    <c:autoTitleDeleted val="0"/>
    <c:plotArea>
      <c:lineChart>
        <c:grouping val="standar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Кемеровская область</c:v>
                </c:pt>
              </c:strCache>
            </c:strRef>
          </c:tx>
          <c:spPr>
            <a:solidFill>
              <a:srgbClr val="3f6ec2"/>
            </a:solidFill>
            <a:ln cap="rnd" w="34920">
              <a:solidFill>
                <a:srgbClr val="3f6ec2"/>
              </a:solidFill>
              <a:round/>
            </a:ln>
          </c:spPr>
          <c:marker>
            <c:symbol val="circle"/>
            <c:size val="17"/>
            <c:spPr>
              <a:solidFill>
                <a:srgbClr val="3f6ec2"/>
              </a:solidFill>
            </c:spPr>
          </c:marker>
          <c:dPt>
            <c:idx val="0"/>
            <c:marker>
              <c:symbol val="circle"/>
              <c:size val="17"/>
              <c:spPr>
                <a:solidFill>
                  <a:srgbClr val="3f6ec2"/>
                </a:solidFill>
              </c:spPr>
            </c:marker>
          </c:dPt>
          <c:dPt>
            <c:idx val="1"/>
            <c:marker>
              <c:symbol val="circle"/>
              <c:size val="17"/>
              <c:spPr>
                <a:solidFill>
                  <a:srgbClr val="3f6ec2"/>
                </a:solidFill>
              </c:spPr>
            </c:marker>
          </c:dPt>
          <c:dPt>
            <c:idx val="2"/>
            <c:marker>
              <c:symbol val="circle"/>
              <c:size val="17"/>
              <c:spPr>
                <a:solidFill>
                  <a:srgbClr val="3f6ec2"/>
                </a:solidFill>
              </c:spPr>
            </c:marker>
          </c:dPt>
          <c:dPt>
            <c:idx val="3"/>
            <c:marker>
              <c:symbol val="circle"/>
              <c:size val="17"/>
              <c:spPr>
                <a:solidFill>
                  <a:srgbClr val="3f6ec2"/>
                </a:solidFill>
              </c:spPr>
            </c:marker>
          </c:dPt>
          <c:dPt>
            <c:idx val="4"/>
            <c:marker>
              <c:symbol val="circle"/>
              <c:size val="17"/>
              <c:spPr>
                <a:solidFill>
                  <a:srgbClr val="3f6ec2"/>
                </a:solidFill>
              </c:spPr>
            </c:marker>
          </c:dPt>
          <c:dLbls>
            <c:numFmt formatCode="General" sourceLinked="0"/>
            <c:dLbl>
              <c:idx val="0"/>
              <c:layout>
                <c:manualLayout>
                  <c:x val="-0.0688333333333334"/>
                  <c:y val="-0.037037037037037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4472c4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688333333333334"/>
                  <c:y val="-0.027777777777777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4472c4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688333333333334"/>
                  <c:y val="-0.03703703703703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4472c4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688333333333334"/>
                  <c:y val="-0.0416666666666667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4472c4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-0.0688333333333336"/>
                  <c:y val="-0.032407407407407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4472c4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050" spc="-1" strike="noStrike">
                    <a:solidFill>
                      <a:srgbClr val="4472c4"/>
                    </a:solidFill>
                    <a:latin typeface="Times New Roman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281.6</c:v>
                </c:pt>
                <c:pt idx="1">
                  <c:v>246.5</c:v>
                </c:pt>
                <c:pt idx="2">
                  <c:v>226.9</c:v>
                </c:pt>
                <c:pt idx="3">
                  <c:v>222.4</c:v>
                </c:pt>
                <c:pt idx="4">
                  <c:v>215.9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СФО</c:v>
                </c:pt>
              </c:strCache>
            </c:strRef>
          </c:tx>
          <c:spPr>
            <a:solidFill>
              <a:srgbClr val="ec792a"/>
            </a:solidFill>
            <a:ln cap="rnd" w="34920">
              <a:solidFill>
                <a:srgbClr val="ec792a"/>
              </a:solidFill>
              <a:round/>
            </a:ln>
          </c:spPr>
          <c:marker>
            <c:symbol val="circle"/>
            <c:size val="17"/>
            <c:spPr>
              <a:solidFill>
                <a:srgbClr val="ec792a"/>
              </a:solidFill>
            </c:spPr>
          </c:marker>
          <c:dPt>
            <c:idx val="0"/>
            <c:marker>
              <c:symbol val="circle"/>
              <c:size val="17"/>
              <c:spPr>
                <a:solidFill>
                  <a:srgbClr val="ec792a"/>
                </a:solidFill>
              </c:spPr>
            </c:marker>
          </c:dPt>
          <c:dPt>
            <c:idx val="1"/>
            <c:marker>
              <c:symbol val="circle"/>
              <c:size val="17"/>
              <c:spPr>
                <a:solidFill>
                  <a:srgbClr val="ec792a"/>
                </a:solidFill>
              </c:spPr>
            </c:marker>
          </c:dPt>
          <c:dPt>
            <c:idx val="2"/>
            <c:marker>
              <c:symbol val="circle"/>
              <c:size val="17"/>
              <c:spPr>
                <a:solidFill>
                  <a:srgbClr val="ec792a"/>
                </a:solidFill>
              </c:spPr>
            </c:marker>
          </c:dPt>
          <c:dPt>
            <c:idx val="3"/>
            <c:marker>
              <c:symbol val="circle"/>
              <c:size val="17"/>
              <c:spPr>
                <a:solidFill>
                  <a:srgbClr val="ec792a"/>
                </a:solidFill>
              </c:spPr>
            </c:marker>
          </c:dPt>
          <c:dLbls>
            <c:numFmt formatCode="General" sourceLinked="0"/>
            <c:dLbl>
              <c:idx val="0"/>
              <c:layout>
                <c:manualLayout>
                  <c:x val="-0.0688333333333334"/>
                  <c:y val="-0.027777777777777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ed7d31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688333333333334"/>
                  <c:y val="-0.027777777777777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ed7d31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660555555555555"/>
                  <c:y val="-0.023148148148148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ed7d31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521666666666667"/>
                  <c:y val="0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050" spc="-1" strike="noStrike">
                      <a:solidFill>
                        <a:srgbClr val="ed7d31"/>
                      </a:solidFill>
                      <a:latin typeface="Times New Roman"/>
                    </a:defRPr>
                  </a:pPr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050" spc="-1" strike="noStrike">
                    <a:solidFill>
                      <a:srgbClr val="ed7d31"/>
                    </a:solidFill>
                    <a:latin typeface="Times New Roman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1</c:f>
              <c:numCache>
                <c:formatCode>General</c:formatCode>
                <c:ptCount val="5"/>
                <c:pt idx="0">
                  <c:v>224.6</c:v>
                </c:pt>
                <c:pt idx="1">
                  <c:v>208.5</c:v>
                </c:pt>
                <c:pt idx="2">
                  <c:v>192.4</c:v>
                </c:pt>
                <c:pt idx="3">
                  <c:v>196.8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548235"/>
            </a:solidFill>
            <a:ln cap="rnd" w="34920">
              <a:solidFill>
                <a:srgbClr val="548235"/>
              </a:solidFill>
              <a:round/>
            </a:ln>
          </c:spPr>
          <c:marker>
            <c:symbol val="circle"/>
            <c:size val="17"/>
            <c:spPr>
              <a:solidFill>
                <a:srgbClr val="548235"/>
              </a:solidFill>
            </c:spPr>
          </c:marker>
          <c:dPt>
            <c:idx val="0"/>
            <c:marker>
              <c:symbol val="circle"/>
              <c:size val="17"/>
              <c:spPr>
                <a:solidFill>
                  <a:srgbClr val="548235"/>
                </a:solidFill>
              </c:spPr>
            </c:marker>
          </c:dPt>
          <c:dPt>
            <c:idx val="1"/>
            <c:marker>
              <c:symbol val="circle"/>
              <c:size val="17"/>
              <c:spPr>
                <a:solidFill>
                  <a:srgbClr val="548235"/>
                </a:solidFill>
              </c:spPr>
            </c:marker>
          </c:dPt>
          <c:dPt>
            <c:idx val="2"/>
            <c:marker>
              <c:symbol val="circle"/>
              <c:size val="17"/>
              <c:spPr>
                <a:solidFill>
                  <a:srgbClr val="548235"/>
                </a:solidFill>
              </c:spPr>
            </c:marker>
          </c:dPt>
          <c:dPt>
            <c:idx val="3"/>
            <c:marker>
              <c:symbol val="circle"/>
              <c:size val="17"/>
              <c:spPr>
                <a:solidFill>
                  <a:srgbClr val="548235"/>
                </a:solidFill>
              </c:spPr>
            </c:marker>
          </c:dPt>
          <c:dLbls>
            <c:numFmt formatCode="General" sourceLinked="0"/>
            <c:dLbl>
              <c:idx val="0"/>
              <c:layout>
                <c:manualLayout>
                  <c:x val="-0.0814236657917761"/>
                  <c:y val="0.032407407407407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lang="ru-RU" sz="1050" spc="-1" strike="noStrike">
                      <a:solidFill>
                        <a:srgbClr val="548235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fld id="{6D635DDA-D956-4632-8640-1F96950DC02F}" type="VALUE">
                      <a:rPr b="0" lang="en-US" sz="1300" spc="-1" strike="noStrike">
                        <a:solidFill>
                          <a:srgbClr val="548235"/>
                        </a:solidFill>
                        <a:latin typeface="Arial"/>
                      </a:rPr>
                      <a:t>170,7</a:t>
                    </a:fld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-0.0730903324584427"/>
                  <c:y val="0.027777777777777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lang="en-US" sz="1050" spc="-1" strike="noStrike">
                      <a:solidFill>
                        <a:srgbClr val="548235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fld id="{0E6E4A5A-CB56-43AB-8F9F-1BA1367F5D57}" type="VALUE">
                      <a:rPr b="1" lang="en-US" sz="1050" spc="-1" strike="noStrike">
                        <a:solidFill>
                          <a:srgbClr val="548235"/>
                        </a:solidFill>
                        <a:latin typeface="Times New Roman"/>
                      </a:rPr>
                      <a:t>160,9</a:t>
                    </a:fld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-0.0621528871391076"/>
                  <c:y val="0.0231481481481481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lang="en-US" sz="1050" spc="-1" strike="noStrike">
                      <a:solidFill>
                        <a:srgbClr val="548235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fld id="{B6FC6CDB-76FC-4262-84A4-CA26CDDECB9A}" type="VALUE">
                      <a:rPr b="1" lang="en-US" sz="1050" spc="-1" strike="noStrike">
                        <a:solidFill>
                          <a:srgbClr val="548235"/>
                        </a:solidFill>
                        <a:latin typeface="Times New Roman"/>
                      </a:rPr>
                      <a:t>153</a:t>
                    </a:fld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-0.0647569991251094"/>
                  <c:y val="0.027777777777777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lang="en-US" sz="1050" spc="-1" strike="noStrike">
                      <a:solidFill>
                        <a:srgbClr val="548235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fld id="{A42433C0-AEE3-4645-9BF8-04D50F978C45}" type="VALUE">
                      <a:rPr b="1" lang="en-US" sz="1050" spc="-1" strike="noStrike">
                        <a:solidFill>
                          <a:srgbClr val="548235"/>
                        </a:solidFill>
                        <a:latin typeface="Times New Roman"/>
                      </a:rPr>
                      <a:t>155,5</a:t>
                    </a:fld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lang="ru-RU" sz="1050" spc="-1" strike="noStrike">
                    <a:solidFill>
                      <a:srgbClr val="548235"/>
                    </a:solidFill>
                    <a:latin typeface="Times New Roman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2</c:f>
              <c:numCache>
                <c:formatCode>General</c:formatCode>
                <c:ptCount val="5"/>
                <c:pt idx="0">
                  <c:v>170.7</c:v>
                </c:pt>
                <c:pt idx="1">
                  <c:v>160.9</c:v>
                </c:pt>
                <c:pt idx="2">
                  <c:v>153</c:v>
                </c:pt>
                <c:pt idx="3">
                  <c:v>155.5</c:v>
                </c:pt>
              </c:numCache>
            </c:numRef>
          </c:val>
          <c:smooth val="0"/>
        </c:ser>
        <c:hiLowLines>
          <c:spPr>
            <a:ln w="0">
              <a:noFill/>
            </a:ln>
          </c:spPr>
        </c:hiLowLines>
        <c:marker val="1"/>
        <c:axId val="8972872"/>
        <c:axId val="41922542"/>
      </c:lineChart>
      <c:catAx>
        <c:axId val="89728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Tahoma"/>
              </a:defRPr>
            </a:pPr>
          </a:p>
        </c:txPr>
        <c:crossAx val="41922542"/>
        <c:crosses val="autoZero"/>
        <c:auto val="1"/>
        <c:lblAlgn val="ctr"/>
        <c:lblOffset val="100"/>
        <c:noMultiLvlLbl val="0"/>
      </c:catAx>
      <c:valAx>
        <c:axId val="41922542"/>
        <c:scaling>
          <c:orientation val="minMax"/>
        </c:scaling>
        <c:delete val="1"/>
        <c:axPos val="l"/>
        <c:majorGridlines>
          <c:spPr>
            <a:ln w="6480">
              <a:solidFill>
                <a:srgbClr val="d9d9d9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one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8972872"/>
        <c:crossBetween val="between"/>
      </c:valAx>
      <c:spPr>
        <a:noFill/>
        <a:ln w="0">
          <a:noFill/>
        </a:ln>
      </c:spPr>
    </c:plotArea>
    <c:legend>
      <c:legendPos val="b"/>
      <c:overlay val="0"/>
      <c:spPr>
        <a:noFill/>
        <a:ln w="0">
          <a:noFill/>
        </a:ln>
      </c:spPr>
      <c:txPr>
        <a:bodyPr/>
        <a:lstStyle/>
        <a:p>
          <a:pPr>
            <a:defRPr b="1" sz="900" spc="-1" strike="noStrike">
              <a:solidFill>
                <a:srgbClr val="000000"/>
              </a:solidFill>
              <a:latin typeface="Tahoma"/>
            </a:defRPr>
          </a:pPr>
        </a:p>
      </c:txPr>
    </c:legend>
    <c:plotVisOnly val="1"/>
    <c:dispBlanksAs val="gap"/>
  </c:chart>
  <c:spPr>
    <a:solidFill>
      <a:srgbClr val="ffffff"/>
    </a:solidFill>
    <a:ln w="9360">
      <a:noFill/>
    </a:ln>
  </c:spPr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1200" spc="-1" strike="noStrike">
                <a:solidFill>
                  <a:srgbClr val="2f5597"/>
                </a:solidFill>
                <a:latin typeface="Tahoma"/>
              </a:defRPr>
            </a:pPr>
            <a:r>
              <a:rPr b="1" lang="ru-RU" sz="1200" spc="-1" strike="noStrike">
                <a:solidFill>
                  <a:srgbClr val="2f5597"/>
                </a:solidFill>
                <a:latin typeface="Tahoma"/>
              </a:rPr>
              <a:t>ЧИСЛО ПАЦИЕНТОВ С СИНДРОМОМ ЗАВИСИМОСТИ 
ОТ НАРКОТИЧЕСКИХ СРЕДСТВ, 
СОСТОЯЩИХ ПОД ДИСПАНСЕРНЫМ НАБЛЮДЕНИЕМ в Кемеровской области 
(на 100 тыс. населения)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15"/>
      <c:rotY val="20"/>
      <c:rAngAx val="1"/>
      <c:perspective val="30"/>
    </c:view3D>
    <c:floor>
      <c:spPr>
        <a:noFill/>
        <a:ln w="6480">
          <a:noFill/>
        </a:ln>
      </c:spPr>
    </c:floor>
    <c:sideWall>
      <c:spPr>
        <a:noFill/>
        <a:ln w="6480">
          <a:noFill/>
        </a:ln>
      </c:spPr>
    </c:sideWall>
    <c:backWall>
      <c:spPr>
        <a:noFill/>
        <a:ln w="6480">
          <a:noFill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Кемеровская область</c:v>
                </c:pt>
              </c:strCache>
            </c:strRef>
          </c:tx>
          <c:spPr>
            <a:solidFill>
              <a:srgbClr val="4472c4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472c4"/>
              </a:solidFill>
              <a:ln w="0">
                <a:noFill/>
              </a:ln>
            </c:spPr>
          </c:dPt>
          <c:dPt>
            <c:idx val="1"/>
            <c:invertIfNegative val="0"/>
            <c:spPr>
              <a:solidFill>
                <a:srgbClr val="4472c4"/>
              </a:solidFill>
              <a:ln w="0">
                <a:noFill/>
              </a:ln>
            </c:spPr>
          </c:dPt>
          <c:dPt>
            <c:idx val="2"/>
            <c:invertIfNegative val="0"/>
            <c:spPr>
              <a:solidFill>
                <a:srgbClr val="4472c4"/>
              </a:solidFill>
              <a:ln w="0">
                <a:noFill/>
              </a:ln>
            </c:spPr>
          </c:dPt>
          <c:dPt>
            <c:idx val="3"/>
            <c:invertIfNegative val="0"/>
            <c:spPr>
              <a:solidFill>
                <a:srgbClr val="4472c4"/>
              </a:solidFill>
              <a:ln w="0">
                <a:noFill/>
              </a:ln>
            </c:spPr>
          </c:dPt>
          <c:dPt>
            <c:idx val="4"/>
            <c:invertIfNegative val="0"/>
            <c:spPr>
              <a:solidFill>
                <a:srgbClr val="4472c4"/>
              </a:solidFill>
              <a:ln w="0">
                <a:noFill/>
              </a:ln>
            </c:spPr>
          </c:dPt>
          <c:dLbls>
            <c:numFmt formatCode="General" sourceLinked="0"/>
            <c:dLbl>
              <c:idx val="0"/>
              <c:layout>
                <c:manualLayout>
                  <c:x val="0.0103680663556247"/>
                  <c:y val="-0.027777777777777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100" spc="-1" strike="noStrike">
                      <a:solidFill>
                        <a:srgbClr val="3b4555"/>
                      </a:solidFill>
                      <a:latin typeface="Tahoma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1"/>
              <c:layout>
                <c:manualLayout>
                  <c:x val="0.0165889061689995"/>
                  <c:y val="-0.0277777777777778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100" spc="-1" strike="noStrike">
                      <a:solidFill>
                        <a:srgbClr val="3b4555"/>
                      </a:solidFill>
                      <a:latin typeface="Tahoma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2"/>
              <c:layout>
                <c:manualLayout>
                  <c:x val="0.00622083981337481"/>
                  <c:y val="-0.0555555555555555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100" spc="-1" strike="noStrike">
                      <a:solidFill>
                        <a:srgbClr val="3b4555"/>
                      </a:solidFill>
                      <a:latin typeface="Tahoma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3"/>
              <c:layout>
                <c:manualLayout>
                  <c:x val="0.0145152928978745"/>
                  <c:y val="-0.0324074074074074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100" spc="-1" strike="noStrike">
                      <a:solidFill>
                        <a:srgbClr val="3b4555"/>
                      </a:solidFill>
                      <a:latin typeface="Tahoma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dLbl>
              <c:idx val="4"/>
              <c:layout>
                <c:manualLayout>
                  <c:x val="0.0145152928978745"/>
                  <c:y val="-0.0462962962962963"/>
                </c:manualLayout>
              </c:layout>
              <c:numFmt formatCode="General" sourceLinked="0"/>
              <c:txPr>
                <a:bodyPr wrap="square"/>
                <a:lstStyle/>
                <a:p>
                  <a:pPr>
                    <a:defRPr b="1" sz="1100" spc="-1" strike="noStrike">
                      <a:solidFill>
                        <a:srgbClr val="3b4555"/>
                      </a:solidFill>
                      <a:latin typeface="Tahoma"/>
                    </a:defRPr>
                  </a:pPr>
                </a:p>
              </c:txPr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1100" spc="-1" strike="noStrike">
                    <a:solidFill>
                      <a:srgbClr val="3b4555"/>
                    </a:solidFill>
                    <a:latin typeface="Tahoma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236</c:v>
                </c:pt>
                <c:pt idx="1">
                  <c:v>213</c:v>
                </c:pt>
                <c:pt idx="2">
                  <c:v>208.3</c:v>
                </c:pt>
                <c:pt idx="3">
                  <c:v>212.2</c:v>
                </c:pt>
                <c:pt idx="4">
                  <c:v>215.4</c:v>
                </c:pt>
              </c:numCache>
            </c:numRef>
          </c:val>
        </c:ser>
        <c:gapWidth val="150"/>
        <c:shape val="box"/>
        <c:axId val="49352242"/>
        <c:axId val="30331892"/>
        <c:axId val="0"/>
      </c:bar3DChart>
      <c:catAx>
        <c:axId val="4935224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1" sz="1000" spc="-1" strike="noStrike">
                <a:solidFill>
                  <a:srgbClr val="000000"/>
                </a:solidFill>
                <a:latin typeface="Tahoma"/>
              </a:defRPr>
            </a:pPr>
          </a:p>
        </c:txPr>
        <c:crossAx val="30331892"/>
        <c:crosses val="autoZero"/>
        <c:auto val="1"/>
        <c:lblAlgn val="ctr"/>
        <c:lblOffset val="100"/>
        <c:noMultiLvlLbl val="0"/>
      </c:catAx>
      <c:valAx>
        <c:axId val="30331892"/>
        <c:scaling>
          <c:orientation val="minMax"/>
        </c:scaling>
        <c:delete val="1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one"/>
        <c:spPr>
          <a:ln w="648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000" spc="-1" strike="noStrike">
                <a:solidFill>
                  <a:srgbClr val="000000"/>
                </a:solidFill>
                <a:latin typeface="Calibri"/>
              </a:defRPr>
            </a:pPr>
          </a:p>
        </c:txPr>
        <c:crossAx val="49352242"/>
        <c:crossBetween val="between"/>
      </c:valAx>
    </c:plotArea>
    <c:plotVisOnly val="1"/>
    <c:dispBlanksAs val="gap"/>
  </c:chart>
  <c:spPr>
    <a:noFill/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2000" spc="-1" strike="noStrike"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ru-RU" sz="1400" spc="-1" strike="noStrike">
                <a:latin typeface="Times New Roman"/>
              </a:rPr>
              <a:t>&lt;верхний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ru-RU" sz="1400" spc="-1" strike="noStrike">
                <a:latin typeface="Times New Roman"/>
              </a:rPr>
              <a:t>&lt;дата/время&gt;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2DA8C4B2-2B24-45F4-BAE6-1B27F09EBB7F}" type="slidenum">
              <a:rPr b="0" lang="ru-RU" sz="1400" spc="-1" strike="noStrike">
                <a:latin typeface="Times New Roman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6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>
            <a:noAutofit/>
          </a:bodyPr>
          <a:p>
            <a:endParaRPr b="0" lang="ru-RU" sz="2000" spc="-1" strike="noStrike">
              <a:latin typeface="Arial"/>
            </a:endParaRPr>
          </a:p>
        </p:txBody>
      </p:sp>
      <p:sp>
        <p:nvSpPr>
          <p:cNvPr id="266" name="TextShape 3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4E588795-F924-465D-8756-AA2F86D6F341}" type="slidenum">
              <a:rPr b="0" lang="ru-RU" sz="12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TextShape 1"/>
          <p:cNvSpPr txBox="1"/>
          <p:nvPr/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  <a:spcBef>
                <a:spcPts val="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6E663DF-D41A-4AD0-A812-A19ECB54A664}" type="slidenum">
              <a:rPr b="0" lang="ru-RU" sz="1200" spc="-1" strike="noStrike">
                <a:solidFill>
                  <a:srgbClr val="000000"/>
                </a:solidFill>
                <a:latin typeface="Calibri"/>
                <a:ea typeface="+mn-ea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69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ru-RU" sz="60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90D0EF1B-6491-4E51-B04B-751E1F32D894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20.6.25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07C8237-50FF-418A-8BA5-38C43C26982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BADC095-C3B9-4E44-AF23-4B4E344438CC}" type="datetime">
              <a:rPr b="0" lang="ru-RU" sz="1200" spc="-1" strike="noStrike">
                <a:solidFill>
                  <a:srgbClr val="8b8b8b"/>
                </a:solidFill>
                <a:latin typeface="Calibri"/>
              </a:rPr>
              <a:t>20.6.25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3036A5D0-DE02-41B6-BED0-4595761E5A4D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6400800"/>
            <a:ext cx="12189960" cy="456840"/>
          </a:xfrm>
          <a:prstGeom prst="rect">
            <a:avLst/>
          </a:prstGeom>
          <a:solidFill>
            <a:srgbClr val="63a53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2"/>
          <p:cNvSpPr/>
          <p:nvPr/>
        </p:nvSpPr>
        <p:spPr>
          <a:xfrm>
            <a:off x="0" y="6334200"/>
            <a:ext cx="12189960" cy="66240"/>
          </a:xfrm>
          <a:prstGeom prst="rect">
            <a:avLst/>
          </a:prstGeom>
          <a:solidFill>
            <a:srgbClr val="99cb3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3"/>
          <p:cNvSpPr/>
          <p:nvPr/>
        </p:nvSpPr>
        <p:spPr>
          <a:xfrm>
            <a:off x="3685680" y="6459480"/>
            <a:ext cx="48218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Line 4"/>
          <p:cNvSpPr/>
          <p:nvPr/>
        </p:nvSpPr>
        <p:spPr>
          <a:xfrm>
            <a:off x="1193400" y="1738080"/>
            <a:ext cx="9965160" cy="1800"/>
          </a:xfrm>
          <a:prstGeom prst="line">
            <a:avLst/>
          </a:prstGeom>
          <a:ln w="648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PlaceHolder 5"/>
          <p:cNvSpPr>
            <a:spLocks noGrp="1"/>
          </p:cNvSpPr>
          <p:nvPr>
            <p:ph type="dt"/>
          </p:nvPr>
        </p:nvSpPr>
        <p:spPr>
          <a:xfrm>
            <a:off x="1096920" y="6459480"/>
            <a:ext cx="2471040" cy="3632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9900000" y="6459480"/>
            <a:ext cx="1309320" cy="363240"/>
          </a:xfrm>
          <a:prstGeom prst="rect">
            <a:avLst/>
          </a:prstGeom>
        </p:spPr>
        <p:txBody>
          <a:bodyPr lIns="90000" rIns="90000" tIns="46800" bIns="46800" anchor="ctr">
            <a:noAutofit/>
          </a:bodyPr>
          <a:p>
            <a:pPr algn="r">
              <a:lnSpc>
                <a:spcPct val="100000"/>
              </a:lnSpc>
              <a:spcBef>
                <a:spcPts val="14"/>
              </a:spcBef>
              <a:spcAft>
                <a:spcPts val="14"/>
              </a:spcAft>
              <a:tabLst>
                <a:tab algn="l" pos="0"/>
                <a:tab algn="l" pos="914400"/>
                <a:tab algn="l" pos="1828440"/>
                <a:tab algn="l" pos="2742840"/>
                <a:tab algn="l" pos="3657240"/>
                <a:tab algn="l" pos="4571640"/>
                <a:tab algn="l" pos="5485680"/>
                <a:tab algn="l" pos="6400080"/>
                <a:tab algn="l" pos="7314480"/>
                <a:tab algn="l" pos="8228880"/>
                <a:tab algn="l" pos="9142920"/>
                <a:tab algn="l" pos="10057320"/>
              </a:tabLst>
            </a:pPr>
            <a:fld id="{FFD873C6-EA1D-4D69-8B71-306F7CE96B9D}" type="slidenum">
              <a:rPr b="0" lang="ru-RU" sz="1000" spc="-1" strike="noStrike">
                <a:solidFill>
                  <a:srgbClr val="ffffff"/>
                </a:solidFill>
                <a:latin typeface="Calibri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Calibri"/>
              </a:rPr>
              <a:t>Для правки структуры щёлкните мышью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Calibri"/>
              </a:rPr>
              <a:t>Второй уровень структуры</a:t>
            </a:r>
            <a:endParaRPr b="0" lang="ru-RU" sz="1400" spc="-1" strike="noStrike">
              <a:solidFill>
                <a:srgbClr val="40404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400" spc="-1" strike="noStrike">
                <a:solidFill>
                  <a:srgbClr val="404040"/>
                </a:solidFill>
                <a:latin typeface="Calibri"/>
              </a:rPr>
              <a:t>Третий уровень структуры</a:t>
            </a:r>
            <a:endParaRPr b="0" lang="ru-RU" sz="1400" spc="-1" strike="noStrike">
              <a:solidFill>
                <a:srgbClr val="40404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Calibri"/>
              </a:rPr>
              <a:t>Четвёртый уровень структуры</a:t>
            </a:r>
            <a:endParaRPr b="0" lang="ru-RU" sz="1400" spc="-1" strike="noStrike">
              <a:solidFill>
                <a:srgbClr val="40404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60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60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04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48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7E5B3BD7-F27E-4792-9594-C3268B603E2F}" type="datetime">
              <a:rPr b="0" lang="ru-RU" sz="1200" spc="-1" strike="noStrike">
                <a:solidFill>
                  <a:srgbClr val="8b8b8b"/>
                </a:solidFill>
                <a:latin typeface="Arial"/>
              </a:rPr>
              <a:t>20.6.25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ftr"/>
          </p:nvPr>
        </p:nvSpPr>
        <p:spPr>
          <a:xfrm>
            <a:off x="4038120" y="6356520"/>
            <a:ext cx="41155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sldNum"/>
          </p:nvPr>
        </p:nvSpPr>
        <p:spPr>
          <a:xfrm>
            <a:off x="8611200" y="6356520"/>
            <a:ext cx="27424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2AF35E1A-3E4B-4038-BA62-26B7C96B27AA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jpeg"/><Relationship Id="rId3" Type="http://schemas.openxmlformats.org/officeDocument/2006/relationships/image" Target="../media/image36.jpeg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Relationship Id="rId4" Type="http://schemas.openxmlformats.org/officeDocument/2006/relationships/image" Target="../media/image8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https://static.ohga.it/wp-content/uploads/sites/24/2018/09/istock-494639164.jpg"/>
          <p:cNvPicPr/>
          <p:nvPr/>
        </p:nvPicPr>
        <p:blipFill>
          <a:blip r:embed="rId1"/>
          <a:srcRect l="17723" t="0" r="0" b="0"/>
          <a:stretch/>
        </p:blipFill>
        <p:spPr>
          <a:xfrm flipH="1">
            <a:off x="4336200" y="0"/>
            <a:ext cx="7855920" cy="6857640"/>
          </a:xfrm>
          <a:prstGeom prst="rect">
            <a:avLst/>
          </a:prstGeom>
          <a:ln w="0"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gradFill rotWithShape="0">
            <a:gsLst>
              <a:gs pos="42000">
                <a:srgbClr val="ffffff"/>
              </a:gs>
              <a:gs pos="100000">
                <a:srgbClr val="ffffff">
                  <a:alpha val="2000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ffffff"/>
                </a:solidFill>
                <a:latin typeface="Calibri"/>
              </a:rPr>
              <a:t>РАБОТА МЕДИЦИНСКИХ ОРГАНИЗАЦИЙ В РАМКАХ ИСПОЛНЕНИЯ ПЛАНОВ ПРОВЕДЕНИЯ РЕГИОНАЛЬНЫХ ТЕМАТИЧЕСКИХ МЕРОПРИЯТИЙ ПО ПРОФИЛАКТИКЕ ЗАБОЛЕВАНИЙ И ПОДДЕРЖКЕ ЗДОРОВОГО ОБРАЗА ЖИЗНИ НА ТЕРРИТОРИИ КУЗБАССА В 2025 ГОДУ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2171520" y="2342880"/>
            <a:ext cx="3485520" cy="82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3"/>
          <p:cNvSpPr/>
          <p:nvPr/>
        </p:nvSpPr>
        <p:spPr>
          <a:xfrm>
            <a:off x="2171520" y="2400840"/>
            <a:ext cx="3399840" cy="82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4"/>
          <p:cNvSpPr/>
          <p:nvPr/>
        </p:nvSpPr>
        <p:spPr>
          <a:xfrm>
            <a:off x="1061280" y="1622520"/>
            <a:ext cx="10847160" cy="25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1f4e79"/>
                </a:solidFill>
                <a:latin typeface="Arial"/>
              </a:rPr>
              <a:t>Неделя профилактики употребления наркотических средств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1f4e79"/>
                </a:solidFill>
                <a:latin typeface="Arial"/>
              </a:rPr>
              <a:t>23-29 июня 2025 года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78" name="Рисунок 2" descr=""/>
          <p:cNvPicPr/>
          <p:nvPr/>
        </p:nvPicPr>
        <p:blipFill>
          <a:blip r:embed="rId2"/>
          <a:stretch/>
        </p:blipFill>
        <p:spPr>
          <a:xfrm>
            <a:off x="66960" y="153000"/>
            <a:ext cx="2631240" cy="739080"/>
          </a:xfrm>
          <a:prstGeom prst="rect">
            <a:avLst/>
          </a:prstGeom>
          <a:ln w="0">
            <a:noFill/>
          </a:ln>
        </p:spPr>
      </p:pic>
      <p:sp>
        <p:nvSpPr>
          <p:cNvPr id="179" name="Line 5"/>
          <p:cNvSpPr/>
          <p:nvPr/>
        </p:nvSpPr>
        <p:spPr>
          <a:xfrm>
            <a:off x="0" y="4778280"/>
            <a:ext cx="8595360" cy="360"/>
          </a:xfrm>
          <a:prstGeom prst="line">
            <a:avLst/>
          </a:prstGeom>
          <a:ln w="57150">
            <a:solidFill>
              <a:srgbClr val="76c5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CustomShape 6"/>
          <p:cNvSpPr/>
          <p:nvPr/>
        </p:nvSpPr>
        <p:spPr>
          <a:xfrm>
            <a:off x="407520" y="5466600"/>
            <a:ext cx="6243480" cy="109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b">
            <a:normAutofit fontScale="55000"/>
          </a:bodyPr>
          <a:p>
            <a:pPr>
              <a:lnSpc>
                <a:spcPct val="90000"/>
              </a:lnSpc>
            </a:pPr>
            <a:r>
              <a:rPr b="1" lang="ru-RU" sz="2500" spc="-1" strike="noStrike">
                <a:solidFill>
                  <a:srgbClr val="2b71b7"/>
                </a:solidFill>
                <a:latin typeface="Arial"/>
              </a:rPr>
              <a:t>Светоносов Константин Владимирович</a:t>
            </a:r>
            <a:br/>
            <a:endParaRPr b="0" lang="ru-RU" sz="2500" spc="-1" strike="noStrike">
              <a:latin typeface="Arial"/>
            </a:endParaRPr>
          </a:p>
          <a:p>
            <a:pPr>
              <a:lnSpc>
                <a:spcPct val="9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Arial"/>
              </a:rPr>
              <a:t>заведующий отделом стратегического планирования</a:t>
            </a:r>
            <a:br/>
            <a:r>
              <a:rPr b="1" lang="ru-RU" sz="1600" spc="-1" strike="noStrike">
                <a:solidFill>
                  <a:srgbClr val="000000"/>
                </a:solidFill>
                <a:latin typeface="Arial"/>
                <a:ea typeface="Calibri"/>
              </a:rPr>
              <a:t>ГБУЗ «Кузбасский центр общественного здоровья и медицинской профилактики»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81" name="Рисунок 3" descr=""/>
          <p:cNvPicPr/>
          <p:nvPr/>
        </p:nvPicPr>
        <p:blipFill>
          <a:blip r:embed="rId3"/>
          <a:stretch/>
        </p:blipFill>
        <p:spPr>
          <a:xfrm>
            <a:off x="9581400" y="-163080"/>
            <a:ext cx="2468880" cy="19872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2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223" name="TextShape 2"/>
          <p:cNvSpPr txBox="1"/>
          <p:nvPr/>
        </p:nvSpPr>
        <p:spPr>
          <a:xfrm>
            <a:off x="945360" y="653400"/>
            <a:ext cx="990360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3000"/>
          </a:bodyPr>
          <a:p>
            <a:pPr>
              <a:lnSpc>
                <a:spcPct val="90000"/>
              </a:lnSpc>
            </a:pPr>
            <a:r>
              <a:rPr b="1" lang="ru-RU" sz="2400" spc="-1" strike="noStrike">
                <a:solidFill>
                  <a:srgbClr val="203864"/>
                </a:solidFill>
                <a:latin typeface="Calibri Light"/>
              </a:rPr>
              <a:t>ДИНАМИКА ПОВОЗРАСТНЫХ ПОКАЗАТЕЛЕЙ СМЕРТНОСТИ </a:t>
            </a:r>
            <a:br/>
            <a:r>
              <a:rPr b="1" lang="ru-RU" sz="2400" spc="-1" strike="noStrike">
                <a:solidFill>
                  <a:srgbClr val="203864"/>
                </a:solidFill>
                <a:latin typeface="Calibri Light"/>
              </a:rPr>
              <a:t>ОТ ОТРАВЛЕНИЙ НАРКОТИКАМИ в Кемеровской области</a:t>
            </a:r>
            <a:br/>
            <a:r>
              <a:rPr b="1" lang="ru-RU" sz="1800" spc="-1" strike="noStrike">
                <a:solidFill>
                  <a:srgbClr val="203864"/>
                </a:solidFill>
                <a:latin typeface="Calibri Light"/>
              </a:rPr>
              <a:t>(ДАННЫЕ БЮРО СМЭ, АБСОЛЮТНЫЕ ЧИСЛА)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4" name="Рисунок 1" descr=""/>
          <p:cNvPicPr/>
          <p:nvPr/>
        </p:nvPicPr>
        <p:blipFill>
          <a:blip r:embed="rId2"/>
          <a:srcRect l="0" t="0" r="0" b="6045"/>
          <a:stretch/>
        </p:blipFill>
        <p:spPr>
          <a:xfrm>
            <a:off x="841680" y="1978920"/>
            <a:ext cx="9315000" cy="4347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-474480" y="545400"/>
            <a:ext cx="10772280" cy="1356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90000"/>
              </a:lnSpc>
            </a:pPr>
            <a:r>
              <a:rPr b="1" lang="ru-RU" sz="4400" spc="-1" strike="noStrike">
                <a:solidFill>
                  <a:srgbClr val="385623"/>
                </a:solidFill>
                <a:latin typeface="Calibri Light"/>
              </a:rPr>
              <a:t>               </a:t>
            </a:r>
            <a:r>
              <a:rPr b="1" lang="ru-RU" sz="4000" spc="-1" strike="noStrike">
                <a:solidFill>
                  <a:srgbClr val="203864"/>
                </a:solidFill>
                <a:latin typeface="Calibri Light"/>
              </a:rPr>
              <a:t>Профилактика наркомании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830160" y="2023920"/>
            <a:ext cx="9079560" cy="35380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 algn="just">
              <a:lnSpc>
                <a:spcPct val="120000"/>
              </a:lnSpc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Самым эффективным способом борьбы с наркоманией является профилактика. На государственном уровне профилактика наркотической зависимости реализуется как двухкомпонентная система, включающая: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меры  по ограничению распространения наркотиков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 algn="just">
              <a:lnSpc>
                <a:spcPct val="12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антинаркотическую пропаганду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20000"/>
              </a:lnSpc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7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2925360" cy="774360"/>
          </a:xfrm>
          <a:prstGeom prst="rect">
            <a:avLst/>
          </a:prstGeom>
          <a:ln w="0">
            <a:noFill/>
          </a:ln>
        </p:spPr>
      </p:pic>
      <p:pic>
        <p:nvPicPr>
          <p:cNvPr id="228" name="Рисунок 3" descr=""/>
          <p:cNvPicPr/>
          <p:nvPr/>
        </p:nvPicPr>
        <p:blipFill>
          <a:blip r:embed="rId2"/>
          <a:stretch/>
        </p:blipFill>
        <p:spPr>
          <a:xfrm>
            <a:off x="10686240" y="0"/>
            <a:ext cx="1493280" cy="685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0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231" name="TextShape 2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4000" spc="-1" strike="noStrike">
                <a:solidFill>
                  <a:srgbClr val="203864"/>
                </a:solidFill>
                <a:latin typeface="Calibri Light"/>
              </a:rPr>
              <a:t>Признаки употребления наркотиков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838080" y="2055960"/>
            <a:ext cx="7710120" cy="41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Бледная кожа, повреждения долго не заживают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Скрывает новые интересы и новых знакомых от близких людей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Старается уединиться 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Становится раздражительным и неконтактным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Непривычный блеск глаз, зрачки расширены постоянно независимо от освещения, или размером с маленькую точку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Из дома пропадают вещи и деньги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Следы уколов на руках, ногах, подмышками, вены плотные и синие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4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235" name="TextShape 2"/>
          <p:cNvSpPr txBox="1"/>
          <p:nvPr/>
        </p:nvSpPr>
        <p:spPr>
          <a:xfrm>
            <a:off x="838080" y="5792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66000"/>
          </a:bodyPr>
          <a:p>
            <a:pPr>
              <a:lnSpc>
                <a:spcPct val="90000"/>
              </a:lnSpc>
            </a:pPr>
            <a:r>
              <a:rPr b="1" lang="ru-RU" sz="4000" spc="-1" strike="noStrike">
                <a:solidFill>
                  <a:srgbClr val="203864"/>
                </a:solidFill>
                <a:latin typeface="Calibri Light"/>
              </a:rPr>
              <a:t>Предметы, часто встречающиеся у людей, употребляющих наркотики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6" name="CustomShape 3"/>
          <p:cNvSpPr/>
          <p:nvPr/>
        </p:nvSpPr>
        <p:spPr>
          <a:xfrm>
            <a:off x="1103760" y="2154600"/>
            <a:ext cx="8163360" cy="41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Шприц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Игла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Сложенная фольга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Закопченая ложка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Целлофановый или газетный сверток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Пластиковая бутылка 0,3-0,5 л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Резиновый жгут или катетер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Предметы, напоминающие курительные трубки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Пустые упаковки из под противоаллергических препаратов</a:t>
            </a:r>
            <a:endParaRPr b="0" lang="ru-RU" sz="2400" spc="-1" strike="noStrike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Вата</a:t>
            </a:r>
            <a:endParaRPr b="0" lang="ru-R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CustomShape 1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8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pic>
        <p:nvPicPr>
          <p:cNvPr id="239" name="Рисунок 2" descr=""/>
          <p:cNvPicPr/>
          <p:nvPr/>
        </p:nvPicPr>
        <p:blipFill>
          <a:blip r:embed="rId2"/>
          <a:stretch/>
        </p:blipFill>
        <p:spPr>
          <a:xfrm>
            <a:off x="258840" y="1346760"/>
            <a:ext cx="10174680" cy="5090400"/>
          </a:xfrm>
          <a:prstGeom prst="rect">
            <a:avLst/>
          </a:prstGeom>
          <a:ln w="0">
            <a:noFill/>
          </a:ln>
        </p:spPr>
      </p:pic>
      <p:pic>
        <p:nvPicPr>
          <p:cNvPr id="240" name="Рисунок 6" descr=""/>
          <p:cNvPicPr/>
          <p:nvPr/>
        </p:nvPicPr>
        <p:blipFill>
          <a:blip r:embed="rId3"/>
          <a:stretch/>
        </p:blipFill>
        <p:spPr>
          <a:xfrm>
            <a:off x="2031480" y="629280"/>
            <a:ext cx="9150480" cy="847080"/>
          </a:xfrm>
          <a:prstGeom prst="rect">
            <a:avLst/>
          </a:prstGeom>
          <a:ln w="0">
            <a:noFill/>
          </a:ln>
        </p:spPr>
      </p:pic>
      <p:sp>
        <p:nvSpPr>
          <p:cNvPr id="241" name="CustomShape 2"/>
          <p:cNvSpPr/>
          <p:nvPr/>
        </p:nvSpPr>
        <p:spPr>
          <a:xfrm>
            <a:off x="158760" y="6437520"/>
            <a:ext cx="26377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Drug Abuse Screening Test</a:t>
            </a:r>
            <a:endParaRPr b="0" lang="ru-R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3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pic>
        <p:nvPicPr>
          <p:cNvPr id="244" name="Рисунок 1" descr=""/>
          <p:cNvPicPr/>
          <p:nvPr/>
        </p:nvPicPr>
        <p:blipFill>
          <a:blip r:embed="rId2"/>
          <a:stretch/>
        </p:blipFill>
        <p:spPr>
          <a:xfrm>
            <a:off x="255600" y="1977120"/>
            <a:ext cx="10180800" cy="3974400"/>
          </a:xfrm>
          <a:prstGeom prst="rect">
            <a:avLst/>
          </a:prstGeom>
          <a:ln w="0">
            <a:noFill/>
          </a:ln>
        </p:spPr>
      </p:pic>
      <p:pic>
        <p:nvPicPr>
          <p:cNvPr id="245" name="Рисунок 2" descr=""/>
          <p:cNvPicPr/>
          <p:nvPr/>
        </p:nvPicPr>
        <p:blipFill>
          <a:blip r:embed="rId3"/>
          <a:stretch/>
        </p:blipFill>
        <p:spPr>
          <a:xfrm>
            <a:off x="1630800" y="976680"/>
            <a:ext cx="9144360" cy="670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7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pic>
        <p:nvPicPr>
          <p:cNvPr id="248" name="Рисунок 3" descr=""/>
          <p:cNvPicPr/>
          <p:nvPr/>
        </p:nvPicPr>
        <p:blipFill>
          <a:blip r:embed="rId2"/>
          <a:stretch/>
        </p:blipFill>
        <p:spPr>
          <a:xfrm>
            <a:off x="415080" y="1598040"/>
            <a:ext cx="10052640" cy="5348880"/>
          </a:xfrm>
          <a:prstGeom prst="rect">
            <a:avLst/>
          </a:prstGeom>
          <a:ln w="0">
            <a:noFill/>
          </a:ln>
        </p:spPr>
      </p:pic>
      <p:sp>
        <p:nvSpPr>
          <p:cNvPr id="249" name="CustomShape 2"/>
          <p:cNvSpPr/>
          <p:nvPr/>
        </p:nvSpPr>
        <p:spPr>
          <a:xfrm>
            <a:off x="1488240" y="849600"/>
            <a:ext cx="9094320" cy="63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2240" rIns="102240" tIns="51120" bIns="51120" anchor="ctr">
            <a:noAutofit/>
          </a:bodyPr>
          <a:p>
            <a:pPr>
              <a:lnSpc>
                <a:spcPct val="100000"/>
              </a:lnSpc>
            </a:pPr>
            <a:br/>
            <a:r>
              <a:rPr b="1" lang="ru-RU" sz="2000" spc="-1" strike="noStrike">
                <a:solidFill>
                  <a:srgbClr val="254061"/>
                </a:solidFill>
                <a:latin typeface="Arial"/>
              </a:rPr>
              <a:t>ОЦЕНКА ЖАЛОБ, ФИЗИКАЛЬНОГО ОБСЛЕДОВАНИЯ ПАЦИЕНТА, </a:t>
            </a:r>
            <a:br/>
            <a:r>
              <a:rPr b="1" lang="ru-RU" sz="2000" spc="-1" strike="noStrike">
                <a:solidFill>
                  <a:srgbClr val="254061"/>
                </a:solidFill>
                <a:latin typeface="Arial"/>
              </a:rPr>
              <a:t>ИМЕЮЩИХСЯ СОПУТСТВУЮЩИХ ЗАБОЛЕВАНИЙ</a:t>
            </a:r>
            <a:br/>
            <a:endParaRPr b="0" lang="ru-RU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2332440" y="773640"/>
            <a:ext cx="10056600" cy="64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>
              <a:lnSpc>
                <a:spcPct val="85000"/>
              </a:lnSpc>
              <a:spcBef>
                <a:spcPts val="14"/>
              </a:spcBef>
              <a:spcAft>
                <a:spcPts val="14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300" spc="-1" strike="noStrike">
                <a:solidFill>
                  <a:srgbClr val="066e9f"/>
                </a:solidFill>
                <a:latin typeface="Calibri Light"/>
              </a:rPr>
              <a:t>Где получить помощь?</a:t>
            </a:r>
            <a:endParaRPr b="0" lang="ru-RU" sz="4300" spc="-1" strike="noStrike"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382680" y="1524240"/>
            <a:ext cx="11302920" cy="421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45000">
            <a:noAutofit/>
          </a:bodyPr>
          <a:p>
            <a:pPr marL="90360" indent="-90000">
              <a:lnSpc>
                <a:spcPct val="90000"/>
              </a:lnSpc>
              <a:spcBef>
                <a:spcPts val="1213"/>
              </a:spcBef>
              <a:spcAft>
                <a:spcPts val="213"/>
              </a:spcAft>
              <a:tabLst>
                <a:tab algn="l" pos="0"/>
              </a:tabLst>
            </a:pPr>
            <a:endParaRPr b="0" lang="ru-RU" sz="1800" spc="-1" strike="noStrike">
              <a:latin typeface="Arial"/>
            </a:endParaRPr>
          </a:p>
          <a:p>
            <a:pPr marL="90360" indent="-90000">
              <a:lnSpc>
                <a:spcPct val="90000"/>
              </a:lnSpc>
              <a:spcBef>
                <a:spcPts val="1213"/>
              </a:spcBef>
              <a:spcAft>
                <a:spcPts val="213"/>
              </a:spcAft>
              <a:buClr>
                <a:srgbClr val="99cb38"/>
              </a:buClr>
              <a:buFont typeface="Calibri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  <a:tab algn="l" pos="11231640"/>
              </a:tabLst>
            </a:pPr>
            <a:r>
              <a:rPr b="0" lang="ru-RU" sz="3600" spc="-1" strike="noStrike" u="sng">
                <a:solidFill>
                  <a:srgbClr val="404040"/>
                </a:solidFill>
                <a:uFillTx/>
                <a:latin typeface="Calibri"/>
              </a:rPr>
              <a:t>Наркодиспансеры</a:t>
            </a:r>
            <a:r>
              <a:rPr b="0" lang="ru-RU" sz="3600" spc="-1" strike="noStrike">
                <a:solidFill>
                  <a:srgbClr val="404040"/>
                </a:solidFill>
                <a:latin typeface="Calibri"/>
              </a:rPr>
              <a:t>: Кемерово, Новокузнецк, Прокопьевск.</a:t>
            </a:r>
            <a:endParaRPr b="0" lang="ru-RU" sz="3600" spc="-1" strike="noStrike">
              <a:latin typeface="Arial"/>
            </a:endParaRPr>
          </a:p>
          <a:p>
            <a:pPr marL="90360" indent="-90000">
              <a:lnSpc>
                <a:spcPct val="90000"/>
              </a:lnSpc>
              <a:spcBef>
                <a:spcPts val="1213"/>
              </a:spcBef>
              <a:spcAft>
                <a:spcPts val="213"/>
              </a:spcAft>
              <a:buClr>
                <a:srgbClr val="99cb38"/>
              </a:buClr>
              <a:buFont typeface="Calibri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  <a:tab algn="l" pos="11231640"/>
              </a:tabLst>
            </a:pPr>
            <a:r>
              <a:rPr b="0" lang="ru-RU" sz="3600" spc="-1" strike="noStrike" u="sng">
                <a:solidFill>
                  <a:srgbClr val="404040"/>
                </a:solidFill>
                <a:uFillTx/>
                <a:latin typeface="Calibri"/>
              </a:rPr>
              <a:t>Психоневрологические диспансеры</a:t>
            </a:r>
            <a:r>
              <a:rPr b="0" lang="ru-RU" sz="3600" spc="-1" strike="noStrike">
                <a:solidFill>
                  <a:srgbClr val="404040"/>
                </a:solidFill>
                <a:latin typeface="Calibri"/>
              </a:rPr>
              <a:t>: Анжеро-Судженск, Белово, Киселевск, Юрга.</a:t>
            </a:r>
            <a:endParaRPr b="0" lang="ru-RU" sz="3600" spc="-1" strike="noStrike">
              <a:latin typeface="Arial"/>
            </a:endParaRPr>
          </a:p>
          <a:p>
            <a:pPr marL="90360" indent="-90000">
              <a:lnSpc>
                <a:spcPct val="90000"/>
              </a:lnSpc>
              <a:spcBef>
                <a:spcPts val="1213"/>
              </a:spcBef>
              <a:spcAft>
                <a:spcPts val="213"/>
              </a:spcAft>
              <a:buClr>
                <a:srgbClr val="99cb38"/>
              </a:buClr>
              <a:buFont typeface="Calibri"/>
              <a:buChar char=" 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  <a:tab algn="l" pos="11231640"/>
              </a:tabLst>
            </a:pPr>
            <a:r>
              <a:rPr b="0" lang="ru-RU" sz="3600" spc="-1" strike="noStrike" u="sng">
                <a:solidFill>
                  <a:srgbClr val="404040"/>
                </a:solidFill>
                <a:uFillTx/>
                <a:latin typeface="Calibri"/>
              </a:rPr>
              <a:t>Психиатрические больницы</a:t>
            </a:r>
            <a:r>
              <a:rPr b="0" lang="ru-RU" sz="3600" spc="-1" strike="noStrike">
                <a:solidFill>
                  <a:srgbClr val="404040"/>
                </a:solidFill>
                <a:latin typeface="Calibri"/>
              </a:rPr>
              <a:t>: Калтан, Ленинск-Кузнецкий.</a:t>
            </a:r>
            <a:endParaRPr b="0" lang="ru-RU" sz="3600" spc="-1" strike="noStrike">
              <a:latin typeface="Arial"/>
            </a:endParaRPr>
          </a:p>
          <a:p>
            <a:pPr marL="90360" indent="-90000">
              <a:lnSpc>
                <a:spcPct val="90000"/>
              </a:lnSpc>
              <a:spcBef>
                <a:spcPts val="1213"/>
              </a:spcBef>
              <a:spcAft>
                <a:spcPts val="213"/>
              </a:spcAft>
              <a:tabLst>
                <a:tab algn="l" pos="0"/>
              </a:tabLst>
            </a:pPr>
            <a:endParaRPr b="0" lang="ru-RU" sz="3600" spc="-1" strike="noStrike">
              <a:latin typeface="Arial"/>
            </a:endParaRPr>
          </a:p>
          <a:p>
            <a:pPr marL="90360" indent="-90000">
              <a:lnSpc>
                <a:spcPct val="90000"/>
              </a:lnSpc>
              <a:spcBef>
                <a:spcPts val="1213"/>
              </a:spcBef>
              <a:spcAft>
                <a:spcPts val="213"/>
              </a:spcAft>
              <a:tabLst>
                <a:tab algn="l" pos="0"/>
              </a:tabLst>
            </a:pPr>
            <a:endParaRPr b="0" lang="ru-RU" sz="3600" spc="-1" strike="noStrike">
              <a:latin typeface="Arial"/>
            </a:endParaRPr>
          </a:p>
        </p:txBody>
      </p:sp>
      <p:pic>
        <p:nvPicPr>
          <p:cNvPr id="252" name="Рисунок 1" descr=""/>
          <p:cNvPicPr/>
          <p:nvPr/>
        </p:nvPicPr>
        <p:blipFill>
          <a:blip r:embed="rId1"/>
          <a:stretch/>
        </p:blipFill>
        <p:spPr>
          <a:xfrm>
            <a:off x="0" y="-70200"/>
            <a:ext cx="2633400" cy="73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Shape 1"/>
          <p:cNvSpPr txBox="1"/>
          <p:nvPr/>
        </p:nvSpPr>
        <p:spPr>
          <a:xfrm>
            <a:off x="2207880" y="4292640"/>
            <a:ext cx="8653680" cy="156168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(3842) 57-07-07 (круглосуточно)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(3843) 72-44-27 (08.00-18.00 в рабочие дни)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(3846) 66-82-81 (08.00-20.00 в рабочие дни)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54" name="Рисунок 4" descr=""/>
          <p:cNvPicPr/>
          <p:nvPr/>
        </p:nvPicPr>
        <p:blipFill>
          <a:blip r:embed="rId1"/>
          <a:stretch/>
        </p:blipFill>
        <p:spPr>
          <a:xfrm>
            <a:off x="3084120" y="981360"/>
            <a:ext cx="5393160" cy="2322000"/>
          </a:xfrm>
          <a:prstGeom prst="rect">
            <a:avLst/>
          </a:prstGeom>
          <a:ln w="0">
            <a:noFill/>
          </a:ln>
        </p:spPr>
      </p:pic>
      <p:pic>
        <p:nvPicPr>
          <p:cNvPr id="255" name="Рисунок 6" descr=""/>
          <p:cNvPicPr/>
          <p:nvPr/>
        </p:nvPicPr>
        <p:blipFill>
          <a:blip r:embed="rId2"/>
          <a:stretch/>
        </p:blipFill>
        <p:spPr>
          <a:xfrm>
            <a:off x="1440" y="360"/>
            <a:ext cx="2633040" cy="737640"/>
          </a:xfrm>
          <a:prstGeom prst="rect">
            <a:avLst/>
          </a:prstGeom>
          <a:ln w="0">
            <a:noFill/>
          </a:ln>
        </p:spPr>
      </p:pic>
      <p:pic>
        <p:nvPicPr>
          <p:cNvPr id="256" name="Рисунок 1" descr=""/>
          <p:cNvPicPr/>
          <p:nvPr/>
        </p:nvPicPr>
        <p:blipFill>
          <a:blip r:embed="rId3"/>
          <a:stretch/>
        </p:blipFill>
        <p:spPr>
          <a:xfrm>
            <a:off x="10698480" y="360"/>
            <a:ext cx="1493280" cy="685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Picture 1" descr="C:\Users\user\Desktop\ИППП\ФОН ДЛЯ ИППП.png"/>
          <p:cNvPicPr/>
          <p:nvPr/>
        </p:nvPicPr>
        <p:blipFill>
          <a:blip r:embed="rId1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258" name="CustomShape 1"/>
          <p:cNvSpPr/>
          <p:nvPr/>
        </p:nvSpPr>
        <p:spPr>
          <a:xfrm>
            <a:off x="-9360" y="4403160"/>
            <a:ext cx="12201120" cy="24544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TextShape 2"/>
          <p:cNvSpPr txBox="1"/>
          <p:nvPr/>
        </p:nvSpPr>
        <p:spPr>
          <a:xfrm>
            <a:off x="925200" y="4856760"/>
            <a:ext cx="4898160" cy="17661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just">
              <a:lnSpc>
                <a:spcPct val="120000"/>
              </a:lnSpc>
              <a:spcBef>
                <a:spcPts val="1001"/>
              </a:spcBef>
              <a:tabLst>
                <a:tab algn="l" pos="0"/>
              </a:tabLst>
            </a:pPr>
            <a:r>
              <a:rPr b="1" lang="ru-RU" sz="2000" spc="-1" strike="noStrike">
                <a:solidFill>
                  <a:srgbClr val="014b92"/>
                </a:solidFill>
                <a:latin typeface="Times New Roman"/>
              </a:rPr>
              <a:t>Зарегистрируйтесь на сайте</a:t>
            </a:r>
            <a:r>
              <a:rPr b="1" lang="en-US" sz="2000" spc="-1" strike="noStrike">
                <a:solidFill>
                  <a:srgbClr val="014b92"/>
                </a:solidFill>
                <a:latin typeface="Times New Roman"/>
              </a:rPr>
              <a:t> TAKZDOROVO.RU </a:t>
            </a:r>
            <a:r>
              <a:rPr b="1" lang="ru-RU" sz="2000" spc="-1" strike="noStrike">
                <a:solidFill>
                  <a:srgbClr val="014b92"/>
                </a:solidFill>
                <a:latin typeface="Times New Roman"/>
              </a:rPr>
              <a:t> и получите доступ ко всем сервисам сайта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60" name="Рисунок 13" descr="Изображение выглядит как шаблон, прямоугольный, искусство, Прямоугольник&#10;&#10;Автоматически созданное описание"/>
          <p:cNvPicPr/>
          <p:nvPr/>
        </p:nvPicPr>
        <p:blipFill>
          <a:blip r:embed="rId2"/>
          <a:stretch/>
        </p:blipFill>
        <p:spPr>
          <a:xfrm>
            <a:off x="2050920" y="1491480"/>
            <a:ext cx="2834640" cy="2834640"/>
          </a:xfrm>
          <a:prstGeom prst="rect">
            <a:avLst/>
          </a:prstGeom>
          <a:ln w="0">
            <a:noFill/>
          </a:ln>
        </p:spPr>
      </p:pic>
      <p:pic>
        <p:nvPicPr>
          <p:cNvPr id="261" name="Рисунок 15" descr="Изображение выглядит как текст, логотип, Шрифт, Графика&#10;&#10;Автоматически созданное описание"/>
          <p:cNvPicPr/>
          <p:nvPr/>
        </p:nvPicPr>
        <p:blipFill>
          <a:blip r:embed="rId3"/>
          <a:srcRect l="18613" t="31539" r="18104" b="31347"/>
          <a:stretch/>
        </p:blipFill>
        <p:spPr>
          <a:xfrm>
            <a:off x="3826800" y="57600"/>
            <a:ext cx="2540880" cy="1053360"/>
          </a:xfrm>
          <a:prstGeom prst="rect">
            <a:avLst/>
          </a:prstGeom>
          <a:ln w="0">
            <a:noFill/>
          </a:ln>
        </p:spPr>
      </p:pic>
      <p:pic>
        <p:nvPicPr>
          <p:cNvPr id="262" name="Рисунок 6" descr=""/>
          <p:cNvPicPr/>
          <p:nvPr/>
        </p:nvPicPr>
        <p:blipFill>
          <a:blip r:embed="rId4"/>
          <a:stretch/>
        </p:blipFill>
        <p:spPr>
          <a:xfrm>
            <a:off x="398520" y="198360"/>
            <a:ext cx="1949400" cy="546840"/>
          </a:xfrm>
          <a:prstGeom prst="rect">
            <a:avLst/>
          </a:prstGeom>
          <a:ln w="0">
            <a:noFill/>
          </a:ln>
        </p:spPr>
      </p:pic>
      <p:pic>
        <p:nvPicPr>
          <p:cNvPr id="263" name="Рисунок 12" descr=""/>
          <p:cNvPicPr/>
          <p:nvPr/>
        </p:nvPicPr>
        <p:blipFill>
          <a:blip r:embed="rId5"/>
          <a:srcRect l="0" t="0" r="0" b="5083"/>
          <a:stretch/>
        </p:blipFill>
        <p:spPr>
          <a:xfrm>
            <a:off x="7081920" y="0"/>
            <a:ext cx="5109840" cy="6857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3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184" name="TextShape 2"/>
          <p:cNvSpPr txBox="1"/>
          <p:nvPr/>
        </p:nvSpPr>
        <p:spPr>
          <a:xfrm>
            <a:off x="821880" y="1388880"/>
            <a:ext cx="936828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7 декабря 1987 года Генеральная Ассамблея Организации Объединенных Наций приняла резолюцию 42/112, в которой постановила отмечать 26 июня как </a:t>
            </a:r>
            <a:r>
              <a:rPr b="1" lang="ru-RU" sz="2800" spc="-1" strike="noStrike">
                <a:solidFill>
                  <a:srgbClr val="000000"/>
                </a:solidFill>
                <a:latin typeface="Calibri"/>
              </a:rPr>
              <a:t>Международный день борьбы со злоупотреблением наркотическими средствами и их незаконным оборотом</a:t>
            </a: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 в знак выражения своей решимости усиливать деятельность и сотрудничество для достижения цели создания международного общества, свободного от наркомании.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CustomShape 1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6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187" name="TextShape 2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4000" spc="-1" strike="noStrike">
                <a:solidFill>
                  <a:srgbClr val="2f5597"/>
                </a:solidFill>
                <a:latin typeface="Calibri Light"/>
              </a:rPr>
              <a:t>Проблема современного общества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TextShape 3"/>
          <p:cNvSpPr txBox="1"/>
          <p:nvPr/>
        </p:nvSpPr>
        <p:spPr>
          <a:xfrm>
            <a:off x="838080" y="1825560"/>
            <a:ext cx="936828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6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Распространение употребления наркотиков и наркозависимости одна из самых  серьезных проблем современного общества.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Наркотики – это вещества, способные оказывать воздействие на нервную систему  и вызывать изменение сознания человека.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Среди наркоманов большинство – молодые люди, в основном не старше 35 лет. Приобщение к наркотикам у большинства происходит «за компанию», из-за желания казаться старше, для «борьбы с проблемами» или для получения острых ощущений.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0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191" name="TextShape 2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4000" spc="-1" strike="noStrike">
                <a:solidFill>
                  <a:srgbClr val="2f5597"/>
                </a:solidFill>
                <a:latin typeface="Calibri Light"/>
              </a:rPr>
              <a:t>Развитие зависимости 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TextShape 3"/>
          <p:cNvSpPr txBox="1"/>
          <p:nvPr/>
        </p:nvSpPr>
        <p:spPr>
          <a:xfrm>
            <a:off x="329400" y="2055960"/>
            <a:ext cx="567540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Наркомания (</a:t>
            </a:r>
            <a:r>
              <a:rPr b="0" i="1" lang="ru-RU" sz="2000" spc="-1" strike="noStrike">
                <a:solidFill>
                  <a:srgbClr val="000000"/>
                </a:solidFill>
                <a:latin typeface="Calibri"/>
              </a:rPr>
              <a:t>от др.-греч. νάρκη — «оцепенение», «сон» и μανία — «безумие», «страсть», «влечение»</a:t>
            </a: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) – это непреодолимое влечение к психоактивному веществу. 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Основной  признак развития наркомании: привыкание к  наркотику, необходимость увеличивать дозу и частоту приема, появление физической зависимости от наркотика –абстинентного синдрома, или «ломки», в отсутствие очередной дозы.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93" name="Рисунок 1" descr=""/>
          <p:cNvPicPr/>
          <p:nvPr/>
        </p:nvPicPr>
        <p:blipFill>
          <a:blip r:embed="rId2"/>
          <a:stretch/>
        </p:blipFill>
        <p:spPr>
          <a:xfrm>
            <a:off x="6173280" y="1985040"/>
            <a:ext cx="4413600" cy="3316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516240" y="296640"/>
            <a:ext cx="10181520" cy="63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203864"/>
                </a:solidFill>
                <a:latin typeface="Tahoma"/>
              </a:rPr>
              <a:t>ЧИСЛО ПАЦИЕНТОВ С СИНДРОМОМ ЗАВИСИМОСТИ ОТ НАРКОТИЧЕСКИХ СРЕДСТВ </a:t>
            </a:r>
            <a:endParaRPr b="0" lang="ru-R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203864"/>
                </a:solidFill>
                <a:latin typeface="Tahoma"/>
              </a:rPr>
              <a:t>ЗАРЕГИСТРИРОВАННЫХ В НАРКОЛОГИЧЕСКИХ ОРГАНИЗАЦИЯХ (на 100 тыс. населения)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5" name="Line 2"/>
          <p:cNvSpPr/>
          <p:nvPr/>
        </p:nvSpPr>
        <p:spPr>
          <a:xfrm>
            <a:off x="516240" y="1213560"/>
            <a:ext cx="9452160" cy="360"/>
          </a:xfrm>
          <a:prstGeom prst="line">
            <a:avLst/>
          </a:prstGeom>
          <a:ln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TextShape 3"/>
          <p:cNvSpPr txBox="1"/>
          <p:nvPr/>
        </p:nvSpPr>
        <p:spPr>
          <a:xfrm>
            <a:off x="9280800" y="6323400"/>
            <a:ext cx="2742840" cy="3643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2B73497-533E-4489-B5D7-836DA4AB0AD6}" type="slidenum">
              <a:rPr b="1" lang="ru-RU" sz="1170" spc="-1" strike="noStrike">
                <a:solidFill>
                  <a:srgbClr val="002060"/>
                </a:solidFill>
                <a:latin typeface="Calibri"/>
              </a:rPr>
              <a:t>4</a:t>
            </a:fld>
            <a:endParaRPr b="0" lang="ru-RU" sz="1170" spc="-1" strike="noStrike">
              <a:latin typeface="Times New Roman"/>
            </a:endParaRPr>
          </a:p>
        </p:txBody>
      </p:sp>
      <p:graphicFrame>
        <p:nvGraphicFramePr>
          <p:cNvPr id="197" name="Диаграмма 11"/>
          <p:cNvGraphicFramePr/>
          <p:nvPr/>
        </p:nvGraphicFramePr>
        <p:xfrm>
          <a:off x="6095880" y="1281600"/>
          <a:ext cx="4570920" cy="2484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98" name="Диаграмма 14"/>
          <p:cNvGraphicFramePr/>
          <p:nvPr/>
        </p:nvGraphicFramePr>
        <p:xfrm>
          <a:off x="795240" y="1316520"/>
          <a:ext cx="4570920" cy="234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9" name="Диаграмма 16"/>
          <p:cNvGraphicFramePr/>
          <p:nvPr/>
        </p:nvGraphicFramePr>
        <p:xfrm>
          <a:off x="1789920" y="3944880"/>
          <a:ext cx="7151760" cy="274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0" name="Line 4"/>
          <p:cNvSpPr/>
          <p:nvPr/>
        </p:nvSpPr>
        <p:spPr>
          <a:xfrm flipV="1">
            <a:off x="5763240" y="1302120"/>
            <a:ext cx="360" cy="234828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Line 5"/>
          <p:cNvSpPr/>
          <p:nvPr/>
        </p:nvSpPr>
        <p:spPr>
          <a:xfrm>
            <a:off x="723960" y="3766320"/>
            <a:ext cx="9452160" cy="360"/>
          </a:xfrm>
          <a:prstGeom prst="line">
            <a:avLst/>
          </a:prstGeom>
          <a:ln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2" name="Рисунок 1" descr=""/>
          <p:cNvPicPr/>
          <p:nvPr/>
        </p:nvPicPr>
        <p:blipFill>
          <a:blip r:embed="rId4"/>
          <a:stretch/>
        </p:blipFill>
        <p:spPr>
          <a:xfrm>
            <a:off x="10698480" y="0"/>
            <a:ext cx="1493280" cy="6858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CustomShape 1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4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205" name="TextShape 2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4000" spc="-1" strike="noStrike">
                <a:solidFill>
                  <a:srgbClr val="203864"/>
                </a:solidFill>
                <a:latin typeface="Calibri Light"/>
              </a:rPr>
              <a:t>Изменения психики при наркомании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TextShape 3"/>
          <p:cNvSpPr txBox="1"/>
          <p:nvPr/>
        </p:nvSpPr>
        <p:spPr>
          <a:xfrm>
            <a:off x="329400" y="2055960"/>
            <a:ext cx="567540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Все психоактивные вещества – яды, из-за  гибели клеток мозга у наркомана нарушается мышление, снижается интеллект  и память.</a:t>
            </a:r>
            <a:endParaRPr b="0" lang="ru-RU" sz="2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600" spc="-1" strike="noStrike">
                <a:solidFill>
                  <a:srgbClr val="000000"/>
                </a:solidFill>
                <a:latin typeface="Calibri"/>
              </a:rPr>
              <a:t>Употребление наркотиков вызывает изменения психики, аналогичные появляющимся при шизофрении: замкнутость, обеднение эмоциональных реакций, расстройства восприятия, двигательные нарушения.</a:t>
            </a:r>
            <a:endParaRPr b="0" lang="ru-RU" sz="2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6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7" name="Рисунок 3" descr=""/>
          <p:cNvPicPr/>
          <p:nvPr/>
        </p:nvPicPr>
        <p:blipFill>
          <a:blip r:embed="rId2"/>
          <a:stretch/>
        </p:blipFill>
        <p:spPr>
          <a:xfrm>
            <a:off x="6085800" y="2448360"/>
            <a:ext cx="4456800" cy="298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9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210" name="TextShape 2"/>
          <p:cNvSpPr txBox="1"/>
          <p:nvPr/>
        </p:nvSpPr>
        <p:spPr>
          <a:xfrm>
            <a:off x="929160" y="464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4000" spc="-1" strike="noStrike">
                <a:solidFill>
                  <a:srgbClr val="203864"/>
                </a:solidFill>
                <a:latin typeface="Calibri Light"/>
              </a:rPr>
              <a:t>Воздействие на организм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1" name="TextShape 3"/>
          <p:cNvSpPr txBox="1"/>
          <p:nvPr/>
        </p:nvSpPr>
        <p:spPr>
          <a:xfrm>
            <a:off x="329400" y="2055960"/>
            <a:ext cx="851760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Поскольку все яды в организме обезвреживаются печенью, прием наркотиков вызывает гибель ее клеток и развитие цирроза.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Из-за постоянной стимуляции систем организма у наркоманов быстро истощается сердечная мышца, и значительно снижается иммунитет. 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Кроме того, из-за пользования общими шприцами и отсутствия половой гигиены наркоманы нередко заражают друг друга гепатитом В и С, сифилисом и ВИЧ-инфекцией.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Часто встречаются у потребителей наркотиков туберкулез и сепсис.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3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214" name="TextShape 2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1" lang="ru-RU" sz="4000" spc="-1" strike="noStrike">
                <a:solidFill>
                  <a:srgbClr val="203864"/>
                </a:solidFill>
                <a:latin typeface="Calibri Light"/>
              </a:rPr>
              <a:t>Социальные последствия</a:t>
            </a:r>
            <a:endParaRPr b="0" lang="ru-RU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5" name="TextShape 3"/>
          <p:cNvSpPr txBox="1"/>
          <p:nvPr/>
        </p:nvSpPr>
        <p:spPr>
          <a:xfrm>
            <a:off x="329400" y="2055960"/>
            <a:ext cx="567540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51000"/>
          </a:bodyPr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Наркоман лишается большинства своих социальных контактов. Из-за нарушения эмоционально-личностной сферы он становится неинтересен бывшим друзьям, а основной предмет его собственных интересов - поиск и употребление очередной дозы.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Поиск денег для покупки наркотиков перемещает людей в криминальные слои общества, а затем толкает на преступления, в том числе и тяжкие.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Гибель от употребления наркотиков наступает очень быстро, что приводит к увеличению смертности среди молодых активных людей.</a:t>
            </a:r>
            <a:endParaRPr b="0" lang="ru-RU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16" name="Рисунок 1" descr=""/>
          <p:cNvPicPr/>
          <p:nvPr/>
        </p:nvPicPr>
        <p:blipFill>
          <a:blip r:embed="rId2"/>
          <a:stretch/>
        </p:blipFill>
        <p:spPr>
          <a:xfrm>
            <a:off x="6109920" y="2099880"/>
            <a:ext cx="4397400" cy="2949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 flipH="1">
            <a:off x="10697760" y="0"/>
            <a:ext cx="1494000" cy="68576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8" name="Рисунок 4" descr=""/>
          <p:cNvPicPr/>
          <p:nvPr/>
        </p:nvPicPr>
        <p:blipFill>
          <a:blip r:embed="rId1"/>
          <a:stretch/>
        </p:blipFill>
        <p:spPr>
          <a:xfrm>
            <a:off x="0" y="0"/>
            <a:ext cx="2633400" cy="737280"/>
          </a:xfrm>
          <a:prstGeom prst="rect">
            <a:avLst/>
          </a:prstGeom>
          <a:ln w="0">
            <a:noFill/>
          </a:ln>
        </p:spPr>
      </p:pic>
      <p:sp>
        <p:nvSpPr>
          <p:cNvPr id="219" name="TextShape 2"/>
          <p:cNvSpPr txBox="1"/>
          <p:nvPr/>
        </p:nvSpPr>
        <p:spPr>
          <a:xfrm>
            <a:off x="230760" y="365040"/>
            <a:ext cx="11499840" cy="16444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1" lang="ru-RU" sz="2400" spc="-1" strike="noStrike">
                <a:solidFill>
                  <a:srgbClr val="203864"/>
                </a:solidFill>
                <a:latin typeface="Calibri Light"/>
              </a:rPr>
              <a:t>ОСТРЫЕ ОТРАВЛЕНИЯ НАРКОТИЧЕСКИМИ СРЕДСТВАМИ, </a:t>
            </a:r>
            <a:br/>
            <a:r>
              <a:rPr b="1" lang="ru-RU" sz="2400" spc="-1" strike="noStrike">
                <a:solidFill>
                  <a:srgbClr val="203864"/>
                </a:solidFill>
                <a:latin typeface="Calibri Light"/>
              </a:rPr>
              <a:t>В Т.Ч. С ЛЕТАЛЬНЫМ ИСХОДОМ В КЕМЕРОВСКОЙ ОБЛАСТИ (на 100 тыс. населения)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20" name="Рисунок 1" descr=""/>
          <p:cNvPicPr/>
          <p:nvPr/>
        </p:nvPicPr>
        <p:blipFill>
          <a:blip r:embed="rId2"/>
          <a:stretch/>
        </p:blipFill>
        <p:spPr>
          <a:xfrm>
            <a:off x="1870920" y="1773360"/>
            <a:ext cx="6267960" cy="494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9177</TotalTime>
  <Application>LibreOffice/7.0.6.2$Linux_X86_64 LibreOffice_project/00$Build-2</Application>
  <AppVersion>15.0000</AppVersion>
  <Words>770</Words>
  <Paragraphs>97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2023-04-25T02:20:22Z</dcterms:created>
  <dc:creator>Eva</dc:creator>
  <dc:description/>
  <dc:language>ru-RU</dc:language>
  <cp:lastModifiedBy>Пользователь</cp:lastModifiedBy>
  <dcterms:modified xsi:type="dcterms:W3CDTF">2025-06-18T07:55:34Z</dcterms:modified>
  <cp:revision>167</cp:revision>
  <dc:subject/>
  <dc:title>«Репродуктивное здоровье. Профилактика вредных зависимостей»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Широкоэкранный</vt:lpwstr>
  </property>
  <property fmtid="{D5CDD505-2E9C-101B-9397-08002B2CF9AE}" pid="4" name="Slides">
    <vt:i4>19</vt:i4>
  </property>
</Properties>
</file>